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92" r:id="rId30"/>
    <p:sldId id="284" r:id="rId31"/>
    <p:sldId id="293" r:id="rId32"/>
    <p:sldId id="285" r:id="rId33"/>
    <p:sldId id="286" r:id="rId34"/>
    <p:sldId id="287" r:id="rId35"/>
    <p:sldId id="288" r:id="rId36"/>
    <p:sldId id="289" r:id="rId37"/>
    <p:sldId id="290" r:id="rId38"/>
    <p:sldId id="294" r:id="rId39"/>
    <p:sldId id="295" r:id="rId40"/>
    <p:sldId id="291" r:id="rId41"/>
  </p:sldIdLst>
  <p:sldSz cx="18288000" cy="10287000"/>
  <p:notesSz cx="6858000" cy="9144000"/>
  <p:embeddedFontLst>
    <p:embeddedFont>
      <p:font typeface="Arimo" panose="020B0604020202020204" charset="0"/>
      <p:regular r:id="rId42"/>
    </p:embeddedFont>
    <p:embeddedFont>
      <p:font typeface="Arimo Bold" panose="020B0604020202020204" charset="0"/>
      <p:regular r:id="rId43"/>
    </p:embeddedFont>
    <p:embeddedFont>
      <p:font typeface="Codec Pro" panose="020B0604020202020204" charset="0"/>
      <p:regular r:id="rId44"/>
    </p:embeddedFont>
    <p:embeddedFont>
      <p:font typeface="Codec Pro Bold" panose="020B0604020202020204" charset="0"/>
      <p:regular r:id="rId45"/>
    </p:embeddedFont>
    <p:embeddedFont>
      <p:font typeface="Cy Grotesk Grand Bold" panose="020B0604020202020204" charset="0"/>
      <p:regular r:id="rId46"/>
    </p:embeddedFont>
    <p:embeddedFont>
      <p:font typeface="Glacial Indifference Bold" panose="020B0604020202020204" charset="0"/>
      <p:regular r:id="rId47"/>
    </p:embeddedFont>
    <p:embeddedFont>
      <p:font typeface="Grown" panose="02000500000000000000" charset="0"/>
      <p:regular r:id="rId48"/>
    </p:embeddedFont>
    <p:embeddedFont>
      <p:font typeface="HK Grotesk" panose="020B0604020202020204" charset="0"/>
      <p:regular r:id="rId49"/>
    </p:embeddedFont>
    <p:embeddedFont>
      <p:font typeface="HK Grotesk Bold" panose="020B0604020202020204" charset="0"/>
      <p:regular r:id="rId50"/>
    </p:embeddedFont>
    <p:embeddedFont>
      <p:font typeface="Poppins" panose="00000500000000000000" pitchFamily="2" charset="0"/>
      <p:regular r:id="rId51"/>
      <p:bold r:id="rId52"/>
      <p:italic r:id="rId53"/>
      <p:boldItalic r:id="rId54"/>
    </p:embeddedFont>
    <p:embeddedFont>
      <p:font typeface="Poppins Bold" panose="00000800000000000000" charset="0"/>
      <p:regular r:id="rId5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2326" autoAdjust="0"/>
  </p:normalViewPr>
  <p:slideViewPr>
    <p:cSldViewPr>
      <p:cViewPr>
        <p:scale>
          <a:sx n="66" d="100"/>
          <a:sy n="66" d="100"/>
        </p:scale>
        <p:origin x="1014" y="1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25D7E1-3652-4558-9F9F-7F0107DEED9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A05CA65-33F0-4FFF-8137-8D1E26B2393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Business Insights:</a:t>
          </a:r>
          <a:r>
            <a:rPr lang="en-US" dirty="0"/>
            <a:t> Understand customer opinions and improve decision-making.</a:t>
          </a:r>
        </a:p>
      </dgm:t>
    </dgm:pt>
    <dgm:pt modelId="{2D931467-26DB-49B6-8D75-07F6C5CBADD2}" type="parTrans" cxnId="{FB68761E-3BD7-49AA-B563-EEC5A0DDDB0A}">
      <dgm:prSet/>
      <dgm:spPr/>
      <dgm:t>
        <a:bodyPr/>
        <a:lstStyle/>
        <a:p>
          <a:endParaRPr lang="en-US"/>
        </a:p>
      </dgm:t>
    </dgm:pt>
    <dgm:pt modelId="{E526717C-A6EE-4296-8E5A-9D715691566B}" type="sibTrans" cxnId="{FB68761E-3BD7-49AA-B563-EEC5A0DDDB0A}">
      <dgm:prSet/>
      <dgm:spPr/>
      <dgm:t>
        <a:bodyPr/>
        <a:lstStyle/>
        <a:p>
          <a:endParaRPr lang="en-US"/>
        </a:p>
      </dgm:t>
    </dgm:pt>
    <dgm:pt modelId="{FB7CCDC6-62D2-4756-A2E5-0A3295470D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Research Advancements:</a:t>
          </a:r>
          <a:r>
            <a:rPr lang="en-US"/>
            <a:t> Facilitate studies on public sentiment and social trends.</a:t>
          </a:r>
        </a:p>
      </dgm:t>
    </dgm:pt>
    <dgm:pt modelId="{E78A1328-27C8-4F79-A450-E751CEDD4D88}" type="parTrans" cxnId="{CA96DF5E-A558-4AC6-AFA5-E2099BB23EDF}">
      <dgm:prSet/>
      <dgm:spPr/>
      <dgm:t>
        <a:bodyPr/>
        <a:lstStyle/>
        <a:p>
          <a:endParaRPr lang="en-US"/>
        </a:p>
      </dgm:t>
    </dgm:pt>
    <dgm:pt modelId="{308DEE9C-A8D6-4999-A439-487CAA468948}" type="sibTrans" cxnId="{CA96DF5E-A558-4AC6-AFA5-E2099BB23EDF}">
      <dgm:prSet/>
      <dgm:spPr/>
      <dgm:t>
        <a:bodyPr/>
        <a:lstStyle/>
        <a:p>
          <a:endParaRPr lang="en-US"/>
        </a:p>
      </dgm:t>
    </dgm:pt>
    <dgm:pt modelId="{74ACB56D-46C1-467F-9255-3F5474D4101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Social Media Analytics:</a:t>
          </a:r>
          <a:r>
            <a:rPr lang="en-US" dirty="0"/>
            <a:t> Enhance analysis of social media interactions and trends.</a:t>
          </a:r>
        </a:p>
      </dgm:t>
    </dgm:pt>
    <dgm:pt modelId="{8A1BE1A4-D399-442D-8DEB-3E22FD8654D7}" type="parTrans" cxnId="{3E1AA488-5266-4272-AA2D-2C470AABAF81}">
      <dgm:prSet/>
      <dgm:spPr/>
      <dgm:t>
        <a:bodyPr/>
        <a:lstStyle/>
        <a:p>
          <a:endParaRPr lang="en-US"/>
        </a:p>
      </dgm:t>
    </dgm:pt>
    <dgm:pt modelId="{4AA6021C-72B0-4A3D-956A-C12A65DD8E9C}" type="sibTrans" cxnId="{3E1AA488-5266-4272-AA2D-2C470AABAF81}">
      <dgm:prSet/>
      <dgm:spPr/>
      <dgm:t>
        <a:bodyPr/>
        <a:lstStyle/>
        <a:p>
          <a:endParaRPr lang="en-US"/>
        </a:p>
      </dgm:t>
    </dgm:pt>
    <dgm:pt modelId="{265D8A91-163B-438C-8171-D8070A4808A4}" type="pres">
      <dgm:prSet presAssocID="{4225D7E1-3652-4558-9F9F-7F0107DEED9A}" presName="root" presStyleCnt="0">
        <dgm:presLayoutVars>
          <dgm:dir/>
          <dgm:resizeHandles val="exact"/>
        </dgm:presLayoutVars>
      </dgm:prSet>
      <dgm:spPr/>
    </dgm:pt>
    <dgm:pt modelId="{6BBB514F-81E8-4999-8232-0D1BD461C58D}" type="pres">
      <dgm:prSet presAssocID="{5A05CA65-33F0-4FFF-8137-8D1E26B23939}" presName="compNode" presStyleCnt="0"/>
      <dgm:spPr/>
    </dgm:pt>
    <dgm:pt modelId="{4D5B3AC2-D119-4E1C-92C9-8E3FE002E66F}" type="pres">
      <dgm:prSet presAssocID="{5A05CA65-33F0-4FFF-8137-8D1E26B23939}" presName="bgRect" presStyleLbl="bgShp" presStyleIdx="0" presStyleCnt="3"/>
      <dgm:spPr/>
    </dgm:pt>
    <dgm:pt modelId="{870187CA-3C3F-4E4D-A968-1E2D2C58E1AB}" type="pres">
      <dgm:prSet presAssocID="{5A05CA65-33F0-4FFF-8137-8D1E26B2393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5337405-E6A8-4851-82C1-AE5AAB2BABD6}" type="pres">
      <dgm:prSet presAssocID="{5A05CA65-33F0-4FFF-8137-8D1E26B23939}" presName="spaceRect" presStyleCnt="0"/>
      <dgm:spPr/>
    </dgm:pt>
    <dgm:pt modelId="{E0E5F7AE-2E50-4947-8490-5AFBC4553106}" type="pres">
      <dgm:prSet presAssocID="{5A05CA65-33F0-4FFF-8137-8D1E26B23939}" presName="parTx" presStyleLbl="revTx" presStyleIdx="0" presStyleCnt="3">
        <dgm:presLayoutVars>
          <dgm:chMax val="0"/>
          <dgm:chPref val="0"/>
        </dgm:presLayoutVars>
      </dgm:prSet>
      <dgm:spPr/>
    </dgm:pt>
    <dgm:pt modelId="{4B96699D-1FFC-48AB-A325-65B99571DA47}" type="pres">
      <dgm:prSet presAssocID="{E526717C-A6EE-4296-8E5A-9D715691566B}" presName="sibTrans" presStyleCnt="0"/>
      <dgm:spPr/>
    </dgm:pt>
    <dgm:pt modelId="{CBE33689-7291-4E17-B254-0C7AC34E9F9B}" type="pres">
      <dgm:prSet presAssocID="{FB7CCDC6-62D2-4756-A2E5-0A3295470D92}" presName="compNode" presStyleCnt="0"/>
      <dgm:spPr/>
    </dgm:pt>
    <dgm:pt modelId="{A71FE68F-6047-41BA-8764-6D05868C2A39}" type="pres">
      <dgm:prSet presAssocID="{FB7CCDC6-62D2-4756-A2E5-0A3295470D92}" presName="bgRect" presStyleLbl="bgShp" presStyleIdx="1" presStyleCnt="3"/>
      <dgm:spPr/>
    </dgm:pt>
    <dgm:pt modelId="{1CC35963-E5D7-4686-99B0-B60A0DA3FED0}" type="pres">
      <dgm:prSet presAssocID="{FB7CCDC6-62D2-4756-A2E5-0A3295470D9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A28F0EEC-7385-4F42-A1E3-1BE74CBC7940}" type="pres">
      <dgm:prSet presAssocID="{FB7CCDC6-62D2-4756-A2E5-0A3295470D92}" presName="spaceRect" presStyleCnt="0"/>
      <dgm:spPr/>
    </dgm:pt>
    <dgm:pt modelId="{C7559B9D-1886-4CC4-AA51-BC30C8EC3CB0}" type="pres">
      <dgm:prSet presAssocID="{FB7CCDC6-62D2-4756-A2E5-0A3295470D92}" presName="parTx" presStyleLbl="revTx" presStyleIdx="1" presStyleCnt="3">
        <dgm:presLayoutVars>
          <dgm:chMax val="0"/>
          <dgm:chPref val="0"/>
        </dgm:presLayoutVars>
      </dgm:prSet>
      <dgm:spPr/>
    </dgm:pt>
    <dgm:pt modelId="{C37A5592-742B-45EE-B4EE-9A72784B3679}" type="pres">
      <dgm:prSet presAssocID="{308DEE9C-A8D6-4999-A439-487CAA468948}" presName="sibTrans" presStyleCnt="0"/>
      <dgm:spPr/>
    </dgm:pt>
    <dgm:pt modelId="{47C2C726-1C34-4AB4-B8C1-CA814433178A}" type="pres">
      <dgm:prSet presAssocID="{74ACB56D-46C1-467F-9255-3F5474D4101A}" presName="compNode" presStyleCnt="0"/>
      <dgm:spPr/>
    </dgm:pt>
    <dgm:pt modelId="{6714F1DF-AC12-4039-A8CA-926C7D245A84}" type="pres">
      <dgm:prSet presAssocID="{74ACB56D-46C1-467F-9255-3F5474D4101A}" presName="bgRect" presStyleLbl="bgShp" presStyleIdx="2" presStyleCnt="3"/>
      <dgm:spPr/>
    </dgm:pt>
    <dgm:pt modelId="{C71A8DC6-00CC-4A7F-A163-03C0D53F9382}" type="pres">
      <dgm:prSet presAssocID="{74ACB56D-46C1-467F-9255-3F5474D4101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0CA186F3-B47D-422E-B4C2-681EAC9361EE}" type="pres">
      <dgm:prSet presAssocID="{74ACB56D-46C1-467F-9255-3F5474D4101A}" presName="spaceRect" presStyleCnt="0"/>
      <dgm:spPr/>
    </dgm:pt>
    <dgm:pt modelId="{93ABC56E-9F1D-4486-A352-53AB85E5F0C2}" type="pres">
      <dgm:prSet presAssocID="{74ACB56D-46C1-467F-9255-3F5474D4101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B68761E-3BD7-49AA-B563-EEC5A0DDDB0A}" srcId="{4225D7E1-3652-4558-9F9F-7F0107DEED9A}" destId="{5A05CA65-33F0-4FFF-8137-8D1E26B23939}" srcOrd="0" destOrd="0" parTransId="{2D931467-26DB-49B6-8D75-07F6C5CBADD2}" sibTransId="{E526717C-A6EE-4296-8E5A-9D715691566B}"/>
    <dgm:cxn modelId="{CA96DF5E-A558-4AC6-AFA5-E2099BB23EDF}" srcId="{4225D7E1-3652-4558-9F9F-7F0107DEED9A}" destId="{FB7CCDC6-62D2-4756-A2E5-0A3295470D92}" srcOrd="1" destOrd="0" parTransId="{E78A1328-27C8-4F79-A450-E751CEDD4D88}" sibTransId="{308DEE9C-A8D6-4999-A439-487CAA468948}"/>
    <dgm:cxn modelId="{E859AA65-B8DB-44AD-85E4-952644C9A7BB}" type="presOf" srcId="{FB7CCDC6-62D2-4756-A2E5-0A3295470D92}" destId="{C7559B9D-1886-4CC4-AA51-BC30C8EC3CB0}" srcOrd="0" destOrd="0" presId="urn:microsoft.com/office/officeart/2018/2/layout/IconVerticalSolidList"/>
    <dgm:cxn modelId="{3E1AA488-5266-4272-AA2D-2C470AABAF81}" srcId="{4225D7E1-3652-4558-9F9F-7F0107DEED9A}" destId="{74ACB56D-46C1-467F-9255-3F5474D4101A}" srcOrd="2" destOrd="0" parTransId="{8A1BE1A4-D399-442D-8DEB-3E22FD8654D7}" sibTransId="{4AA6021C-72B0-4A3D-956A-C12A65DD8E9C}"/>
    <dgm:cxn modelId="{383635A4-43D4-4442-AF3B-18912069091C}" type="presOf" srcId="{74ACB56D-46C1-467F-9255-3F5474D4101A}" destId="{93ABC56E-9F1D-4486-A352-53AB85E5F0C2}" srcOrd="0" destOrd="0" presId="urn:microsoft.com/office/officeart/2018/2/layout/IconVerticalSolidList"/>
    <dgm:cxn modelId="{27BAEFBD-A13A-4D7A-ACC4-6F5CCFD687A2}" type="presOf" srcId="{5A05CA65-33F0-4FFF-8137-8D1E26B23939}" destId="{E0E5F7AE-2E50-4947-8490-5AFBC4553106}" srcOrd="0" destOrd="0" presId="urn:microsoft.com/office/officeart/2018/2/layout/IconVerticalSolidList"/>
    <dgm:cxn modelId="{102E2CFE-8ADE-481A-B695-70F2896B0A3A}" type="presOf" srcId="{4225D7E1-3652-4558-9F9F-7F0107DEED9A}" destId="{265D8A91-163B-438C-8171-D8070A4808A4}" srcOrd="0" destOrd="0" presId="urn:microsoft.com/office/officeart/2018/2/layout/IconVerticalSolidList"/>
    <dgm:cxn modelId="{EAA935C6-00D3-4607-AE60-4820E22F553A}" type="presParOf" srcId="{265D8A91-163B-438C-8171-D8070A4808A4}" destId="{6BBB514F-81E8-4999-8232-0D1BD461C58D}" srcOrd="0" destOrd="0" presId="urn:microsoft.com/office/officeart/2018/2/layout/IconVerticalSolidList"/>
    <dgm:cxn modelId="{D6D73ADA-9A7D-4FAD-8E8C-699006069A86}" type="presParOf" srcId="{6BBB514F-81E8-4999-8232-0D1BD461C58D}" destId="{4D5B3AC2-D119-4E1C-92C9-8E3FE002E66F}" srcOrd="0" destOrd="0" presId="urn:microsoft.com/office/officeart/2018/2/layout/IconVerticalSolidList"/>
    <dgm:cxn modelId="{1E153CD2-3459-4924-A420-239B2C678B90}" type="presParOf" srcId="{6BBB514F-81E8-4999-8232-0D1BD461C58D}" destId="{870187CA-3C3F-4E4D-A968-1E2D2C58E1AB}" srcOrd="1" destOrd="0" presId="urn:microsoft.com/office/officeart/2018/2/layout/IconVerticalSolidList"/>
    <dgm:cxn modelId="{CC44C835-34ED-460A-9734-7B84B1689FD5}" type="presParOf" srcId="{6BBB514F-81E8-4999-8232-0D1BD461C58D}" destId="{35337405-E6A8-4851-82C1-AE5AAB2BABD6}" srcOrd="2" destOrd="0" presId="urn:microsoft.com/office/officeart/2018/2/layout/IconVerticalSolidList"/>
    <dgm:cxn modelId="{2672D31C-69C0-4212-986D-564E87F47ED2}" type="presParOf" srcId="{6BBB514F-81E8-4999-8232-0D1BD461C58D}" destId="{E0E5F7AE-2E50-4947-8490-5AFBC4553106}" srcOrd="3" destOrd="0" presId="urn:microsoft.com/office/officeart/2018/2/layout/IconVerticalSolidList"/>
    <dgm:cxn modelId="{5D8B8160-94AA-4791-99F7-06841257E626}" type="presParOf" srcId="{265D8A91-163B-438C-8171-D8070A4808A4}" destId="{4B96699D-1FFC-48AB-A325-65B99571DA47}" srcOrd="1" destOrd="0" presId="urn:microsoft.com/office/officeart/2018/2/layout/IconVerticalSolidList"/>
    <dgm:cxn modelId="{F741A2F1-3093-4E46-8844-8AABD766964F}" type="presParOf" srcId="{265D8A91-163B-438C-8171-D8070A4808A4}" destId="{CBE33689-7291-4E17-B254-0C7AC34E9F9B}" srcOrd="2" destOrd="0" presId="urn:microsoft.com/office/officeart/2018/2/layout/IconVerticalSolidList"/>
    <dgm:cxn modelId="{E429B3C9-2C87-48FD-AF75-28E6AC2C257C}" type="presParOf" srcId="{CBE33689-7291-4E17-B254-0C7AC34E9F9B}" destId="{A71FE68F-6047-41BA-8764-6D05868C2A39}" srcOrd="0" destOrd="0" presId="urn:microsoft.com/office/officeart/2018/2/layout/IconVerticalSolidList"/>
    <dgm:cxn modelId="{1F2A160D-ABAC-4A46-83B9-07E1F178CBB0}" type="presParOf" srcId="{CBE33689-7291-4E17-B254-0C7AC34E9F9B}" destId="{1CC35963-E5D7-4686-99B0-B60A0DA3FED0}" srcOrd="1" destOrd="0" presId="urn:microsoft.com/office/officeart/2018/2/layout/IconVerticalSolidList"/>
    <dgm:cxn modelId="{3779906B-14F9-4B1F-8996-0CE90C564BF2}" type="presParOf" srcId="{CBE33689-7291-4E17-B254-0C7AC34E9F9B}" destId="{A28F0EEC-7385-4F42-A1E3-1BE74CBC7940}" srcOrd="2" destOrd="0" presId="urn:microsoft.com/office/officeart/2018/2/layout/IconVerticalSolidList"/>
    <dgm:cxn modelId="{61C8AB52-54A0-4A14-BC32-31222D13314A}" type="presParOf" srcId="{CBE33689-7291-4E17-B254-0C7AC34E9F9B}" destId="{C7559B9D-1886-4CC4-AA51-BC30C8EC3CB0}" srcOrd="3" destOrd="0" presId="urn:microsoft.com/office/officeart/2018/2/layout/IconVerticalSolidList"/>
    <dgm:cxn modelId="{270DF701-E871-4E22-A8BF-8815B89DE3AA}" type="presParOf" srcId="{265D8A91-163B-438C-8171-D8070A4808A4}" destId="{C37A5592-742B-45EE-B4EE-9A72784B3679}" srcOrd="3" destOrd="0" presId="urn:microsoft.com/office/officeart/2018/2/layout/IconVerticalSolidList"/>
    <dgm:cxn modelId="{6611F7C2-6CC2-40A7-A7F2-44392C076506}" type="presParOf" srcId="{265D8A91-163B-438C-8171-D8070A4808A4}" destId="{47C2C726-1C34-4AB4-B8C1-CA814433178A}" srcOrd="4" destOrd="0" presId="urn:microsoft.com/office/officeart/2018/2/layout/IconVerticalSolidList"/>
    <dgm:cxn modelId="{D7A3FA76-EC99-4450-A94B-D3E7B7109288}" type="presParOf" srcId="{47C2C726-1C34-4AB4-B8C1-CA814433178A}" destId="{6714F1DF-AC12-4039-A8CA-926C7D245A84}" srcOrd="0" destOrd="0" presId="urn:microsoft.com/office/officeart/2018/2/layout/IconVerticalSolidList"/>
    <dgm:cxn modelId="{EDADBFB7-E383-4E5A-8238-A7B4D1305565}" type="presParOf" srcId="{47C2C726-1C34-4AB4-B8C1-CA814433178A}" destId="{C71A8DC6-00CC-4A7F-A163-03C0D53F9382}" srcOrd="1" destOrd="0" presId="urn:microsoft.com/office/officeart/2018/2/layout/IconVerticalSolidList"/>
    <dgm:cxn modelId="{6B644144-3D04-4AC3-A5E4-4D0E27114D1F}" type="presParOf" srcId="{47C2C726-1C34-4AB4-B8C1-CA814433178A}" destId="{0CA186F3-B47D-422E-B4C2-681EAC9361EE}" srcOrd="2" destOrd="0" presId="urn:microsoft.com/office/officeart/2018/2/layout/IconVerticalSolidList"/>
    <dgm:cxn modelId="{00A167CF-C3BB-4AC0-91FF-853B925EF2FC}" type="presParOf" srcId="{47C2C726-1C34-4AB4-B8C1-CA814433178A}" destId="{93ABC56E-9F1D-4486-A352-53AB85E5F0C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B3AC2-D119-4E1C-92C9-8E3FE002E66F}">
      <dsp:nvSpPr>
        <dsp:cNvPr id="0" name=""/>
        <dsp:cNvSpPr/>
      </dsp:nvSpPr>
      <dsp:spPr>
        <a:xfrm>
          <a:off x="0" y="740"/>
          <a:ext cx="9220200" cy="173325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0187CA-3C3F-4E4D-A968-1E2D2C58E1AB}">
      <dsp:nvSpPr>
        <dsp:cNvPr id="0" name=""/>
        <dsp:cNvSpPr/>
      </dsp:nvSpPr>
      <dsp:spPr>
        <a:xfrm>
          <a:off x="524310" y="390723"/>
          <a:ext cx="953291" cy="9532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E5F7AE-2E50-4947-8490-5AFBC4553106}">
      <dsp:nvSpPr>
        <dsp:cNvPr id="0" name=""/>
        <dsp:cNvSpPr/>
      </dsp:nvSpPr>
      <dsp:spPr>
        <a:xfrm>
          <a:off x="2001911" y="740"/>
          <a:ext cx="7218288" cy="1733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3436" tIns="183436" rIns="183436" bIns="1834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Business Insights:</a:t>
          </a:r>
          <a:r>
            <a:rPr lang="en-US" sz="2500" kern="1200" dirty="0"/>
            <a:t> Understand customer opinions and improve decision-making.</a:t>
          </a:r>
        </a:p>
      </dsp:txBody>
      <dsp:txXfrm>
        <a:off x="2001911" y="740"/>
        <a:ext cx="7218288" cy="1733256"/>
      </dsp:txXfrm>
    </dsp:sp>
    <dsp:sp modelId="{A71FE68F-6047-41BA-8764-6D05868C2A39}">
      <dsp:nvSpPr>
        <dsp:cNvPr id="0" name=""/>
        <dsp:cNvSpPr/>
      </dsp:nvSpPr>
      <dsp:spPr>
        <a:xfrm>
          <a:off x="0" y="2167311"/>
          <a:ext cx="9220200" cy="173325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35963-E5D7-4686-99B0-B60A0DA3FED0}">
      <dsp:nvSpPr>
        <dsp:cNvPr id="0" name=""/>
        <dsp:cNvSpPr/>
      </dsp:nvSpPr>
      <dsp:spPr>
        <a:xfrm>
          <a:off x="524310" y="2557294"/>
          <a:ext cx="953291" cy="9532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559B9D-1886-4CC4-AA51-BC30C8EC3CB0}">
      <dsp:nvSpPr>
        <dsp:cNvPr id="0" name=""/>
        <dsp:cNvSpPr/>
      </dsp:nvSpPr>
      <dsp:spPr>
        <a:xfrm>
          <a:off x="2001911" y="2167311"/>
          <a:ext cx="7218288" cy="1733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3436" tIns="183436" rIns="183436" bIns="1834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Research Advancements:</a:t>
          </a:r>
          <a:r>
            <a:rPr lang="en-US" sz="2500" kern="1200"/>
            <a:t> Facilitate studies on public sentiment and social trends.</a:t>
          </a:r>
        </a:p>
      </dsp:txBody>
      <dsp:txXfrm>
        <a:off x="2001911" y="2167311"/>
        <a:ext cx="7218288" cy="1733256"/>
      </dsp:txXfrm>
    </dsp:sp>
    <dsp:sp modelId="{6714F1DF-AC12-4039-A8CA-926C7D245A84}">
      <dsp:nvSpPr>
        <dsp:cNvPr id="0" name=""/>
        <dsp:cNvSpPr/>
      </dsp:nvSpPr>
      <dsp:spPr>
        <a:xfrm>
          <a:off x="0" y="4333882"/>
          <a:ext cx="9220200" cy="173325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1A8DC6-00CC-4A7F-A163-03C0D53F9382}">
      <dsp:nvSpPr>
        <dsp:cNvPr id="0" name=""/>
        <dsp:cNvSpPr/>
      </dsp:nvSpPr>
      <dsp:spPr>
        <a:xfrm>
          <a:off x="524310" y="4723865"/>
          <a:ext cx="953291" cy="95329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ABC56E-9F1D-4486-A352-53AB85E5F0C2}">
      <dsp:nvSpPr>
        <dsp:cNvPr id="0" name=""/>
        <dsp:cNvSpPr/>
      </dsp:nvSpPr>
      <dsp:spPr>
        <a:xfrm>
          <a:off x="2001911" y="4333882"/>
          <a:ext cx="7218288" cy="1733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3436" tIns="183436" rIns="183436" bIns="1834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Social Media Analytics:</a:t>
          </a:r>
          <a:r>
            <a:rPr lang="en-US" sz="2500" kern="1200" dirty="0"/>
            <a:t> Enhance analysis of social media interactions and trends.</a:t>
          </a:r>
        </a:p>
      </dsp:txBody>
      <dsp:txXfrm>
        <a:off x="2001911" y="4333882"/>
        <a:ext cx="7218288" cy="17332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jpg>
</file>

<file path=ppt/media/image3.png>
</file>

<file path=ppt/media/image4.sv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9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028766" y="-5114975"/>
            <a:ext cx="30522386" cy="20516950"/>
            <a:chOff x="0" y="0"/>
            <a:chExt cx="40696515" cy="27355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96514" cy="27355927"/>
            </a:xfrm>
            <a:custGeom>
              <a:avLst/>
              <a:gdLst/>
              <a:ahLst/>
              <a:cxnLst/>
              <a:rect l="l" t="t" r="r" b="b"/>
              <a:pathLst>
                <a:path w="40696514" h="27355927">
                  <a:moveTo>
                    <a:pt x="0" y="0"/>
                  </a:moveTo>
                  <a:lnTo>
                    <a:pt x="40696514" y="0"/>
                  </a:lnTo>
                  <a:lnTo>
                    <a:pt x="40696514" y="27355927"/>
                  </a:lnTo>
                  <a:lnTo>
                    <a:pt x="0" y="273559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3451" b="-13451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2438028" y="3503328"/>
            <a:ext cx="13411944" cy="2352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9000" b="1" spc="-377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TEXT CLASSIFICATION SYSTEM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243404" y="6087275"/>
            <a:ext cx="7801192" cy="595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0"/>
              </a:lnSpc>
            </a:pPr>
            <a:r>
              <a:rPr lang="en-US" sz="3564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Sentiment Analysis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058792">
            <a:off x="-3713222" y="-11338632"/>
            <a:ext cx="24776057" cy="21956875"/>
            <a:chOff x="0" y="0"/>
            <a:chExt cx="33034743" cy="292758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34731" cy="29275785"/>
            </a:xfrm>
            <a:custGeom>
              <a:avLst/>
              <a:gdLst/>
              <a:ahLst/>
              <a:cxnLst/>
              <a:rect l="l" t="t" r="r" b="b"/>
              <a:pathLst>
                <a:path w="33034731" h="29275785">
                  <a:moveTo>
                    <a:pt x="0" y="0"/>
                  </a:moveTo>
                  <a:lnTo>
                    <a:pt x="33034731" y="0"/>
                  </a:lnTo>
                  <a:lnTo>
                    <a:pt x="33034731" y="29275785"/>
                  </a:lnTo>
                  <a:lnTo>
                    <a:pt x="0" y="2927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18" b="-2318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351666"/>
            <a:ext cx="3869562" cy="1079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Content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49168" y="1450616"/>
            <a:ext cx="15189664" cy="827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1"/>
              </a:lnSpc>
            </a:pPr>
            <a:r>
              <a:rPr lang="en-US" sz="3294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The dataset consists of six fields:</a:t>
            </a:r>
          </a:p>
          <a:p>
            <a:pPr marL="691135" lvl="1" indent="-345567" algn="l">
              <a:lnSpc>
                <a:spcPts val="6018"/>
              </a:lnSpc>
              <a:buAutoNum type="arabicPeriod"/>
            </a:pPr>
            <a:r>
              <a:rPr lang="en-US" sz="320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target</a:t>
            </a:r>
            <a:r>
              <a:rPr lang="en-US" sz="32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The polarity of the tweet, with values indicating sentiment:</a:t>
            </a:r>
          </a:p>
          <a:p>
            <a:pPr marL="1382270" lvl="2" indent="-460757" algn="l">
              <a:lnSpc>
                <a:spcPts val="6018"/>
              </a:lnSpc>
              <a:buFont typeface="Arial"/>
              <a:buChar char="⚬"/>
            </a:pPr>
            <a:r>
              <a:rPr lang="en-US" sz="32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 = Negative</a:t>
            </a:r>
          </a:p>
          <a:p>
            <a:pPr marL="1382270" lvl="2" indent="-460757" algn="l">
              <a:lnSpc>
                <a:spcPts val="6018"/>
              </a:lnSpc>
              <a:buFont typeface="Arial"/>
              <a:buChar char="⚬"/>
            </a:pPr>
            <a:r>
              <a:rPr lang="en-US" sz="32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 = Neutral (not used in this project)</a:t>
            </a:r>
          </a:p>
          <a:p>
            <a:pPr marL="1382270" lvl="2" indent="-460757" algn="l">
              <a:lnSpc>
                <a:spcPts val="6018"/>
              </a:lnSpc>
              <a:buFont typeface="Arial"/>
              <a:buChar char="⚬"/>
            </a:pPr>
            <a:r>
              <a:rPr lang="en-US" sz="32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4 = Positive</a:t>
            </a:r>
          </a:p>
          <a:p>
            <a:pPr marL="691135" lvl="1" indent="-345567" algn="l">
              <a:lnSpc>
                <a:spcPts val="6018"/>
              </a:lnSpc>
              <a:buAutoNum type="arabicPeriod"/>
            </a:pPr>
            <a:r>
              <a:rPr lang="en-US" sz="320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ids</a:t>
            </a:r>
            <a:r>
              <a:rPr lang="en-US" sz="32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The unique identifier for the tweet.</a:t>
            </a:r>
          </a:p>
          <a:p>
            <a:pPr marL="691135" lvl="1" indent="-345567" algn="l">
              <a:lnSpc>
                <a:spcPts val="6018"/>
              </a:lnSpc>
              <a:buAutoNum type="arabicPeriod"/>
            </a:pPr>
            <a:r>
              <a:rPr lang="en-US" sz="320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date</a:t>
            </a:r>
            <a:r>
              <a:rPr lang="en-US" sz="32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The timestamp of when the tweet was posted</a:t>
            </a:r>
          </a:p>
          <a:p>
            <a:pPr marL="691135" lvl="1" indent="-345567" algn="l">
              <a:lnSpc>
                <a:spcPts val="6018"/>
              </a:lnSpc>
              <a:buAutoNum type="arabicPeriod"/>
            </a:pPr>
            <a:r>
              <a:rPr lang="en-US" sz="320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flag</a:t>
            </a:r>
            <a:r>
              <a:rPr lang="en-US" sz="32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The query associated with the tweet. If no query exists, this field is marked as NO_QUERY.</a:t>
            </a:r>
          </a:p>
          <a:p>
            <a:pPr marL="691135" lvl="1" indent="-345567" algn="l">
              <a:lnSpc>
                <a:spcPts val="6018"/>
              </a:lnSpc>
              <a:buAutoNum type="arabicPeriod"/>
            </a:pPr>
            <a:r>
              <a:rPr lang="en-US" sz="320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user</a:t>
            </a:r>
            <a:r>
              <a:rPr lang="en-US" sz="32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The username of the individual who tweeted.</a:t>
            </a:r>
          </a:p>
          <a:p>
            <a:pPr marL="691135" lvl="1" indent="-345567" algn="l">
              <a:lnSpc>
                <a:spcPts val="6018"/>
              </a:lnSpc>
              <a:buAutoNum type="arabicPeriod"/>
            </a:pPr>
            <a:r>
              <a:rPr lang="en-US" sz="320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text</a:t>
            </a:r>
            <a:r>
              <a:rPr lang="en-US" sz="32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The content of the tweet itself.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400245" y="-8263700"/>
            <a:ext cx="28713534" cy="26814401"/>
            <a:chOff x="0" y="0"/>
            <a:chExt cx="38284712" cy="357525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284674" cy="35752531"/>
            </a:xfrm>
            <a:custGeom>
              <a:avLst/>
              <a:gdLst/>
              <a:ahLst/>
              <a:cxnLst/>
              <a:rect l="l" t="t" r="r" b="b"/>
              <a:pathLst>
                <a:path w="38284674" h="35752531">
                  <a:moveTo>
                    <a:pt x="0" y="0"/>
                  </a:moveTo>
                  <a:lnTo>
                    <a:pt x="38284674" y="0"/>
                  </a:lnTo>
                  <a:lnTo>
                    <a:pt x="38284674" y="35752531"/>
                  </a:lnTo>
                  <a:lnTo>
                    <a:pt x="0" y="357525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7117" r="-7117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4826255" y="7527926"/>
            <a:ext cx="12433045" cy="1730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999"/>
              </a:lnSpc>
            </a:pPr>
            <a:r>
              <a:rPr lang="en-US" sz="12999" spc="-545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Code Implementation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058792">
            <a:off x="-3732272" y="-11338632"/>
            <a:ext cx="24776057" cy="21956875"/>
            <a:chOff x="0" y="0"/>
            <a:chExt cx="33034743" cy="292758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34731" cy="29275785"/>
            </a:xfrm>
            <a:custGeom>
              <a:avLst/>
              <a:gdLst/>
              <a:ahLst/>
              <a:cxnLst/>
              <a:rect l="l" t="t" r="r" b="b"/>
              <a:pathLst>
                <a:path w="33034731" h="29275785">
                  <a:moveTo>
                    <a:pt x="0" y="0"/>
                  </a:moveTo>
                  <a:lnTo>
                    <a:pt x="33034731" y="0"/>
                  </a:lnTo>
                  <a:lnTo>
                    <a:pt x="33034731" y="29275785"/>
                  </a:lnTo>
                  <a:lnTo>
                    <a:pt x="0" y="2927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18" b="-2318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240489" y="919840"/>
            <a:ext cx="15807023" cy="1079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Dataset Loading and Preparation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40489" y="2309024"/>
            <a:ext cx="16230600" cy="7193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First, we Loaded the Sentiment140 dataset, which contains 1.6 million tweets.</a:t>
            </a:r>
          </a:p>
          <a:p>
            <a:pPr algn="l">
              <a:lnSpc>
                <a:spcPts val="5880"/>
              </a:lnSpc>
            </a:pP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The dataset includes </a:t>
            </a:r>
            <a:r>
              <a:rPr lang="en-US" sz="4200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sentiment</a:t>
            </a: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, </a:t>
            </a:r>
            <a:r>
              <a:rPr lang="en-US" sz="4200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id</a:t>
            </a: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, </a:t>
            </a:r>
            <a:r>
              <a:rPr lang="en-US" sz="4200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date</a:t>
            </a: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, </a:t>
            </a:r>
            <a:r>
              <a:rPr lang="en-US" sz="4200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query</a:t>
            </a: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, </a:t>
            </a:r>
            <a:r>
              <a:rPr lang="en-US" sz="4200" b="1" dirty="0" err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user_id</a:t>
            </a: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, and </a:t>
            </a:r>
            <a:r>
              <a:rPr lang="en-US" sz="4200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text</a:t>
            </a: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.</a:t>
            </a:r>
          </a:p>
          <a:p>
            <a:pPr algn="l">
              <a:lnSpc>
                <a:spcPts val="5880"/>
              </a:lnSpc>
            </a:pPr>
            <a:r>
              <a:rPr lang="en-US" sz="4200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Preparation Steps:</a:t>
            </a:r>
          </a:p>
          <a:p>
            <a:pPr marL="906780" lvl="1" indent="-453390" algn="l">
              <a:lnSpc>
                <a:spcPts val="6762"/>
              </a:lnSpc>
              <a:buFont typeface="Arial"/>
              <a:buChar char="•"/>
            </a:pPr>
            <a:r>
              <a:rPr lang="en-US" sz="4200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Drop unnecessary columns</a:t>
            </a: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id, date, query, and </a:t>
            </a:r>
            <a:r>
              <a:rPr lang="en-US" sz="4200" dirty="0" err="1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user_id</a:t>
            </a: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.</a:t>
            </a:r>
          </a:p>
          <a:p>
            <a:pPr marL="906780" lvl="1" indent="-453390" algn="l">
              <a:lnSpc>
                <a:spcPts val="6762"/>
              </a:lnSpc>
              <a:buFont typeface="Arial"/>
              <a:buChar char="•"/>
            </a:pPr>
            <a:r>
              <a:rPr lang="en-US" sz="4200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Retain</a:t>
            </a: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 only sentiment and text columns for processing.</a:t>
            </a:r>
          </a:p>
          <a:p>
            <a:pPr marL="906780" lvl="1" indent="-453390" algn="l">
              <a:lnSpc>
                <a:spcPts val="6762"/>
              </a:lnSpc>
              <a:buFont typeface="Arial"/>
              <a:buChar char="•"/>
            </a:pPr>
            <a:r>
              <a:rPr lang="en-US" sz="4200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Map</a:t>
            </a:r>
            <a:r>
              <a:rPr lang="en-US" sz="4200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 sentiment values to "Positive" and "Negative" for binary classification.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91311" y="-1277293"/>
            <a:ext cx="23130065" cy="13471670"/>
            <a:chOff x="0" y="0"/>
            <a:chExt cx="30840087" cy="179622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104900"/>
            <a:ext cx="5160271" cy="117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40"/>
              </a:lnSpc>
            </a:pPr>
            <a:r>
              <a:rPr lang="en-US" sz="80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Sampling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1" y="2889670"/>
            <a:ext cx="9029700" cy="54475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15072" lvl="1" indent="-407536" algn="l">
              <a:lnSpc>
                <a:spcPts val="6040"/>
              </a:lnSpc>
              <a:buFont typeface="Arial"/>
              <a:buChar char="•"/>
            </a:pPr>
            <a:r>
              <a:rPr lang="en-US" sz="3775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Objective</a:t>
            </a:r>
            <a:r>
              <a:rPr lang="en-US" sz="3775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Balance the dataset and reduce processing time.</a:t>
            </a:r>
          </a:p>
          <a:p>
            <a:pPr algn="l">
              <a:lnSpc>
                <a:spcPts val="3397"/>
              </a:lnSpc>
            </a:pPr>
            <a:endParaRPr lang="en-US" sz="3775" dirty="0">
              <a:solidFill>
                <a:srgbClr val="EDECED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marL="815072" lvl="1" indent="-407536" algn="l">
              <a:lnSpc>
                <a:spcPts val="6040"/>
              </a:lnSpc>
              <a:buFont typeface="Arial"/>
              <a:buChar char="•"/>
            </a:pPr>
            <a:r>
              <a:rPr lang="en-US" sz="3775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Method</a:t>
            </a:r>
            <a:r>
              <a:rPr lang="en-US" sz="3775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Randomly sample 500,000 tweets from the original dataset.</a:t>
            </a:r>
          </a:p>
          <a:p>
            <a:pPr algn="l">
              <a:lnSpc>
                <a:spcPts val="3397"/>
              </a:lnSpc>
            </a:pPr>
            <a:endParaRPr lang="en-US" sz="3775" dirty="0">
              <a:solidFill>
                <a:srgbClr val="EDECED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marL="815072" lvl="1" indent="-407536" algn="l">
              <a:lnSpc>
                <a:spcPts val="6040"/>
              </a:lnSpc>
              <a:buFont typeface="Arial"/>
              <a:buChar char="•"/>
            </a:pPr>
            <a:r>
              <a:rPr lang="en-US" sz="3775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Result</a:t>
            </a:r>
            <a:r>
              <a:rPr lang="en-US" sz="3775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Maintain the distribution of sentiment categories in the sample.</a:t>
            </a:r>
          </a:p>
        </p:txBody>
      </p:sp>
      <p:pic>
        <p:nvPicPr>
          <p:cNvPr id="7" name="Picture 6" descr="A blue and orange bars&#10;&#10;Description automatically generated">
            <a:extLst>
              <a:ext uri="{FF2B5EF4-FFF2-40B4-BE49-F238E27FC236}">
                <a16:creationId xmlns:a16="http://schemas.microsoft.com/office/drawing/2014/main" id="{0440BA9E-9211-7DED-74C9-245D54D23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2734752"/>
            <a:ext cx="7180463" cy="54475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5664" y="-661608"/>
            <a:ext cx="22155029" cy="12507441"/>
            <a:chOff x="0" y="0"/>
            <a:chExt cx="29540038" cy="166765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540029" cy="16676624"/>
            </a:xfrm>
            <a:custGeom>
              <a:avLst/>
              <a:gdLst/>
              <a:ahLst/>
              <a:cxnLst/>
              <a:rect l="l" t="t" r="r" b="b"/>
              <a:pathLst>
                <a:path w="29540029" h="16676624">
                  <a:moveTo>
                    <a:pt x="0" y="0"/>
                  </a:moveTo>
                  <a:lnTo>
                    <a:pt x="29540029" y="0"/>
                  </a:lnTo>
                  <a:lnTo>
                    <a:pt x="29540029" y="16676624"/>
                  </a:lnTo>
                  <a:lnTo>
                    <a:pt x="0" y="166766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5550" b="-2555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247591" y="736579"/>
            <a:ext cx="15792818" cy="992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Overview of Text Preprocessing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13588" y="1797324"/>
            <a:ext cx="12202033" cy="286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Purpose:</a:t>
            </a:r>
          </a:p>
          <a:p>
            <a:pPr marL="755649" lvl="1" indent="-377824" algn="l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Prepare raw text data for analysis.</a:t>
            </a:r>
          </a:p>
          <a:p>
            <a:pPr marL="755649" lvl="1" indent="-377824" algn="l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Ensure effective learning for sentiment analysis models.</a:t>
            </a:r>
          </a:p>
          <a:p>
            <a:pPr algn="l">
              <a:lnSpc>
                <a:spcPts val="3149"/>
              </a:lnSpc>
            </a:pPr>
            <a:endParaRPr lang="en-US" sz="3499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4899"/>
              </a:lnSpc>
            </a:pPr>
            <a:r>
              <a:rPr lang="en-US" sz="349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Key Steps: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213588" y="5185049"/>
            <a:ext cx="5733746" cy="539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5" lvl="1" indent="-431797" algn="ctr">
              <a:lnSpc>
                <a:spcPts val="3999"/>
              </a:lnSpc>
              <a:spcBef>
                <a:spcPct val="0"/>
              </a:spcBef>
              <a:buAutoNum type="arabicPeriod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Remove Usernames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35746" y="6277249"/>
            <a:ext cx="3444925" cy="539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2. Tokenization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635746" y="7502934"/>
            <a:ext cx="6126659" cy="512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  <a:spcBef>
                <a:spcPct val="0"/>
              </a:spcBef>
            </a:pPr>
            <a:r>
              <a:rPr lang="en-US" sz="3999" dirty="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3. Normalize to Lowercase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635746" y="8718551"/>
            <a:ext cx="3698974" cy="539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4. Clean Tokens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53152" y="5210175"/>
            <a:ext cx="5251103" cy="539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5. Remove Stop Words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53152" y="6277249"/>
            <a:ext cx="3868192" cy="539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6. Lemmatization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53152" y="7502934"/>
            <a:ext cx="6126659" cy="539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7. Filter Meaningful Tokens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9346" y="-3730350"/>
            <a:ext cx="29289480" cy="17747701"/>
            <a:chOff x="0" y="0"/>
            <a:chExt cx="39052641" cy="2366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052609" cy="23663656"/>
            </a:xfrm>
            <a:custGeom>
              <a:avLst/>
              <a:gdLst/>
              <a:ahLst/>
              <a:cxnLst/>
              <a:rect l="l" t="t" r="r" b="b"/>
              <a:pathLst>
                <a:path w="39052609" h="23663656">
                  <a:moveTo>
                    <a:pt x="0" y="0"/>
                  </a:moveTo>
                  <a:lnTo>
                    <a:pt x="39052609" y="0"/>
                  </a:lnTo>
                  <a:lnTo>
                    <a:pt x="39052609" y="23663656"/>
                  </a:lnTo>
                  <a:lnTo>
                    <a:pt x="0" y="236636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0389" b="-20388"/>
              </a:stretch>
            </a:blipFill>
          </p:spPr>
          <p:txBody>
            <a:bodyPr/>
            <a:lstStyle/>
            <a:p>
              <a:endParaRPr lang="en-GB" dirty="0"/>
            </a:p>
          </p:txBody>
        </p:sp>
      </p:grpSp>
      <p:sp>
        <p:nvSpPr>
          <p:cNvPr id="4" name="Freeform 4"/>
          <p:cNvSpPr/>
          <p:nvPr/>
        </p:nvSpPr>
        <p:spPr>
          <a:xfrm>
            <a:off x="7603417" y="3314700"/>
            <a:ext cx="8322383" cy="4419600"/>
          </a:xfrm>
          <a:custGeom>
            <a:avLst/>
            <a:gdLst/>
            <a:ahLst/>
            <a:cxnLst/>
            <a:rect l="l" t="t" r="r" b="b"/>
            <a:pathLst>
              <a:path w="9863196" h="5816730">
                <a:moveTo>
                  <a:pt x="0" y="0"/>
                </a:moveTo>
                <a:lnTo>
                  <a:pt x="9863197" y="0"/>
                </a:lnTo>
                <a:lnTo>
                  <a:pt x="9863197" y="5816729"/>
                </a:lnTo>
                <a:lnTo>
                  <a:pt x="0" y="58167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150678" y="5095875"/>
            <a:ext cx="5132715" cy="65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Original Tweet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28700"/>
            <a:ext cx="10237505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Example Tweet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43811" y="4358847"/>
            <a:ext cx="6762616" cy="2427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39"/>
              </a:lnSpc>
            </a:pPr>
            <a:r>
              <a:rPr lang="en-US" sz="3961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I love the new features of @Twitter! They're amazing. #excited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3730350"/>
            <a:ext cx="28091434" cy="17747701"/>
            <a:chOff x="0" y="0"/>
            <a:chExt cx="37455245" cy="2366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455215" cy="23663656"/>
            </a:xfrm>
            <a:custGeom>
              <a:avLst/>
              <a:gdLst/>
              <a:ahLst/>
              <a:cxnLst/>
              <a:rect l="l" t="t" r="r" b="b"/>
              <a:pathLst>
                <a:path w="37455215" h="23663656">
                  <a:moveTo>
                    <a:pt x="0" y="0"/>
                  </a:moveTo>
                  <a:lnTo>
                    <a:pt x="37455215" y="0"/>
                  </a:lnTo>
                  <a:lnTo>
                    <a:pt x="37455215" y="23663656"/>
                  </a:lnTo>
                  <a:lnTo>
                    <a:pt x="0" y="236636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7509" b="-17509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Freeform 4"/>
          <p:cNvSpPr/>
          <p:nvPr/>
        </p:nvSpPr>
        <p:spPr>
          <a:xfrm>
            <a:off x="8439436" y="4976913"/>
            <a:ext cx="6870728" cy="4051949"/>
          </a:xfrm>
          <a:custGeom>
            <a:avLst/>
            <a:gdLst/>
            <a:ahLst/>
            <a:cxnLst/>
            <a:rect l="l" t="t" r="r" b="b"/>
            <a:pathLst>
              <a:path w="6870728" h="4051949">
                <a:moveTo>
                  <a:pt x="0" y="0"/>
                </a:moveTo>
                <a:lnTo>
                  <a:pt x="6870729" y="0"/>
                </a:lnTo>
                <a:lnTo>
                  <a:pt x="6870729" y="4051950"/>
                </a:lnTo>
                <a:lnTo>
                  <a:pt x="0" y="40519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028700" y="6738463"/>
            <a:ext cx="6457048" cy="65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Transformed Text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28700"/>
            <a:ext cx="9801869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Step 1 - Remove Usernames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44000" y="5891440"/>
            <a:ext cx="5722490" cy="2205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652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“I love the new features of ! They're amazing. #excited”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790548"/>
            <a:ext cx="11139310" cy="900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43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Action: Eliminate mentions from the text.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3730350"/>
            <a:ext cx="28091434" cy="17747701"/>
            <a:chOff x="0" y="0"/>
            <a:chExt cx="37455245" cy="2366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455215" cy="23663656"/>
            </a:xfrm>
            <a:custGeom>
              <a:avLst/>
              <a:gdLst/>
              <a:ahLst/>
              <a:cxnLst/>
              <a:rect l="l" t="t" r="r" b="b"/>
              <a:pathLst>
                <a:path w="37455215" h="23663656">
                  <a:moveTo>
                    <a:pt x="0" y="0"/>
                  </a:moveTo>
                  <a:lnTo>
                    <a:pt x="37455215" y="0"/>
                  </a:lnTo>
                  <a:lnTo>
                    <a:pt x="37455215" y="23663656"/>
                  </a:lnTo>
                  <a:lnTo>
                    <a:pt x="0" y="236636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7509" b="-17509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Freeform 4"/>
          <p:cNvSpPr/>
          <p:nvPr/>
        </p:nvSpPr>
        <p:spPr>
          <a:xfrm>
            <a:off x="7643724" y="4976913"/>
            <a:ext cx="7789339" cy="4593691"/>
          </a:xfrm>
          <a:custGeom>
            <a:avLst/>
            <a:gdLst/>
            <a:ahLst/>
            <a:cxnLst/>
            <a:rect l="l" t="t" r="r" b="b"/>
            <a:pathLst>
              <a:path w="7789339" h="4593691">
                <a:moveTo>
                  <a:pt x="0" y="0"/>
                </a:moveTo>
                <a:lnTo>
                  <a:pt x="7789339" y="0"/>
                </a:lnTo>
                <a:lnTo>
                  <a:pt x="7789339" y="4593692"/>
                </a:lnTo>
                <a:lnTo>
                  <a:pt x="0" y="45936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847696" y="6738463"/>
            <a:ext cx="2745429" cy="65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Tokens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28700"/>
            <a:ext cx="9801869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Step 2 - Tokenization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506142" y="5726766"/>
            <a:ext cx="6064503" cy="3121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93"/>
              </a:lnSpc>
            </a:pPr>
            <a:r>
              <a:rPr lang="en-US" sz="3870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['I', 'love', 'the', 'new', 'features', 'of', '@Twitter', '!', 'They\'re', 'amazing', '.', '#excited']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790548"/>
            <a:ext cx="12847003" cy="900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43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Action: Split text into individual tokens (words).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3730350"/>
            <a:ext cx="28091434" cy="17747701"/>
            <a:chOff x="0" y="0"/>
            <a:chExt cx="37455245" cy="2366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455215" cy="23663656"/>
            </a:xfrm>
            <a:custGeom>
              <a:avLst/>
              <a:gdLst/>
              <a:ahLst/>
              <a:cxnLst/>
              <a:rect l="l" t="t" r="r" b="b"/>
              <a:pathLst>
                <a:path w="37455215" h="23663656">
                  <a:moveTo>
                    <a:pt x="0" y="0"/>
                  </a:moveTo>
                  <a:lnTo>
                    <a:pt x="37455215" y="0"/>
                  </a:lnTo>
                  <a:lnTo>
                    <a:pt x="37455215" y="23663656"/>
                  </a:lnTo>
                  <a:lnTo>
                    <a:pt x="0" y="236636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7509" b="-17509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Freeform 4"/>
          <p:cNvSpPr/>
          <p:nvPr/>
        </p:nvSpPr>
        <p:spPr>
          <a:xfrm>
            <a:off x="8439436" y="4976913"/>
            <a:ext cx="6870728" cy="4051949"/>
          </a:xfrm>
          <a:custGeom>
            <a:avLst/>
            <a:gdLst/>
            <a:ahLst/>
            <a:cxnLst/>
            <a:rect l="l" t="t" r="r" b="b"/>
            <a:pathLst>
              <a:path w="6870728" h="4051949">
                <a:moveTo>
                  <a:pt x="0" y="0"/>
                </a:moveTo>
                <a:lnTo>
                  <a:pt x="6870729" y="0"/>
                </a:lnTo>
                <a:lnTo>
                  <a:pt x="6870729" y="4051950"/>
                </a:lnTo>
                <a:lnTo>
                  <a:pt x="0" y="40519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831575" y="6409851"/>
            <a:ext cx="4766781" cy="1311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Transformed Tokens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28700"/>
            <a:ext cx="11666391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Step 3 - Normalize to Lowercase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44000" y="5596164"/>
            <a:ext cx="5722490" cy="2938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652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['</a:t>
            </a:r>
            <a:r>
              <a:rPr lang="en-US" sz="3652" b="1" dirty="0" err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i</a:t>
            </a:r>
            <a:r>
              <a:rPr lang="en-US" sz="3652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', 'love', 'the', 'new', 'features', 'of', '@twitter', '!', 'they\'re', 'amazing', '.', '#excited']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790548"/>
            <a:ext cx="11139310" cy="900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43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Action: Convert all tokens to lowercase.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3730350"/>
            <a:ext cx="28091434" cy="17747701"/>
            <a:chOff x="0" y="0"/>
            <a:chExt cx="37455245" cy="2366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455215" cy="23663656"/>
            </a:xfrm>
            <a:custGeom>
              <a:avLst/>
              <a:gdLst/>
              <a:ahLst/>
              <a:cxnLst/>
              <a:rect l="l" t="t" r="r" b="b"/>
              <a:pathLst>
                <a:path w="37455215" h="23663656">
                  <a:moveTo>
                    <a:pt x="0" y="0"/>
                  </a:moveTo>
                  <a:lnTo>
                    <a:pt x="37455215" y="0"/>
                  </a:lnTo>
                  <a:lnTo>
                    <a:pt x="37455215" y="23663656"/>
                  </a:lnTo>
                  <a:lnTo>
                    <a:pt x="0" y="236636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7509" b="-17509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Freeform 4"/>
          <p:cNvSpPr/>
          <p:nvPr/>
        </p:nvSpPr>
        <p:spPr>
          <a:xfrm>
            <a:off x="8439436" y="4976913"/>
            <a:ext cx="6870728" cy="4051949"/>
          </a:xfrm>
          <a:custGeom>
            <a:avLst/>
            <a:gdLst/>
            <a:ahLst/>
            <a:cxnLst/>
            <a:rect l="l" t="t" r="r" b="b"/>
            <a:pathLst>
              <a:path w="6870728" h="4051949">
                <a:moveTo>
                  <a:pt x="0" y="0"/>
                </a:moveTo>
                <a:lnTo>
                  <a:pt x="6870729" y="0"/>
                </a:lnTo>
                <a:lnTo>
                  <a:pt x="6870729" y="4051950"/>
                </a:lnTo>
                <a:lnTo>
                  <a:pt x="0" y="40519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430789" y="6652051"/>
            <a:ext cx="5603202" cy="65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Cleaned Tokens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28700"/>
            <a:ext cx="11666391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Step 4 - Clean Tokens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218778" y="5876464"/>
            <a:ext cx="5312044" cy="22052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652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['</a:t>
            </a:r>
            <a:r>
              <a:rPr lang="en-US" sz="3652" b="1" dirty="0" err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i</a:t>
            </a:r>
            <a:r>
              <a:rPr lang="en-US" sz="3652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', 'love', 'the', 'new', 'features', 'of', 'they\'re', 'amazing']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790548"/>
            <a:ext cx="12010582" cy="900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43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Action: Filter out non-alphanumeric tokens.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601520" y="-4700724"/>
            <a:ext cx="17188462" cy="15942299"/>
            <a:chOff x="0" y="0"/>
            <a:chExt cx="22917949" cy="212563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17913" cy="21256371"/>
            </a:xfrm>
            <a:custGeom>
              <a:avLst/>
              <a:gdLst/>
              <a:ahLst/>
              <a:cxnLst/>
              <a:rect l="l" t="t" r="r" b="b"/>
              <a:pathLst>
                <a:path w="22917913" h="21256371">
                  <a:moveTo>
                    <a:pt x="0" y="0"/>
                  </a:moveTo>
                  <a:lnTo>
                    <a:pt x="22917913" y="0"/>
                  </a:lnTo>
                  <a:lnTo>
                    <a:pt x="22917913" y="21256371"/>
                  </a:lnTo>
                  <a:lnTo>
                    <a:pt x="0" y="212563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0" r="-1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7053186" y="-9525"/>
            <a:ext cx="19050" cy="10306050"/>
            <a:chOff x="0" y="0"/>
            <a:chExt cx="25400" cy="13741400"/>
          </a:xfrm>
        </p:grpSpPr>
        <p:sp>
          <p:nvSpPr>
            <p:cNvPr id="5" name="Freeform 5"/>
            <p:cNvSpPr/>
            <p:nvPr/>
          </p:nvSpPr>
          <p:spPr>
            <a:xfrm>
              <a:off x="0" y="12700"/>
              <a:ext cx="25400" cy="13716000"/>
            </a:xfrm>
            <a:custGeom>
              <a:avLst/>
              <a:gdLst/>
              <a:ahLst/>
              <a:cxnLst/>
              <a:rect l="l" t="t" r="r" b="b"/>
              <a:pathLst>
                <a:path w="25400" h="13716000">
                  <a:moveTo>
                    <a:pt x="0" y="13716000"/>
                  </a:moveTo>
                  <a:lnTo>
                    <a:pt x="0" y="0"/>
                  </a:lnTo>
                  <a:lnTo>
                    <a:pt x="25400" y="0"/>
                  </a:lnTo>
                  <a:lnTo>
                    <a:pt x="2540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6" name="Freeform 6"/>
          <p:cNvSpPr/>
          <p:nvPr/>
        </p:nvSpPr>
        <p:spPr>
          <a:xfrm>
            <a:off x="6924805" y="1573678"/>
            <a:ext cx="275812" cy="275812"/>
          </a:xfrm>
          <a:custGeom>
            <a:avLst/>
            <a:gdLst/>
            <a:ahLst/>
            <a:cxnLst/>
            <a:rect l="l" t="t" r="r" b="b"/>
            <a:pathLst>
              <a:path w="275812" h="275812">
                <a:moveTo>
                  <a:pt x="0" y="0"/>
                </a:moveTo>
                <a:lnTo>
                  <a:pt x="275812" y="0"/>
                </a:lnTo>
                <a:lnTo>
                  <a:pt x="275812" y="275812"/>
                </a:lnTo>
                <a:lnTo>
                  <a:pt x="0" y="275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7" name="Group 7"/>
          <p:cNvGrpSpPr/>
          <p:nvPr/>
        </p:nvGrpSpPr>
        <p:grpSpPr>
          <a:xfrm>
            <a:off x="7053186" y="1702059"/>
            <a:ext cx="1997242" cy="19050"/>
            <a:chOff x="0" y="0"/>
            <a:chExt cx="2662989" cy="25400"/>
          </a:xfrm>
        </p:grpSpPr>
        <p:sp>
          <p:nvSpPr>
            <p:cNvPr id="8" name="Freeform 8"/>
            <p:cNvSpPr/>
            <p:nvPr/>
          </p:nvSpPr>
          <p:spPr>
            <a:xfrm>
              <a:off x="12700" y="0"/>
              <a:ext cx="2637536" cy="25400"/>
            </a:xfrm>
            <a:custGeom>
              <a:avLst/>
              <a:gdLst/>
              <a:ahLst/>
              <a:cxnLst/>
              <a:rect l="l" t="t" r="r" b="b"/>
              <a:pathLst>
                <a:path w="2637536" h="25400">
                  <a:moveTo>
                    <a:pt x="0" y="0"/>
                  </a:moveTo>
                  <a:lnTo>
                    <a:pt x="2637536" y="0"/>
                  </a:lnTo>
                  <a:lnTo>
                    <a:pt x="263753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9" name="Freeform 9"/>
          <p:cNvSpPr/>
          <p:nvPr/>
        </p:nvSpPr>
        <p:spPr>
          <a:xfrm>
            <a:off x="6924805" y="3679973"/>
            <a:ext cx="275812" cy="275812"/>
          </a:xfrm>
          <a:custGeom>
            <a:avLst/>
            <a:gdLst/>
            <a:ahLst/>
            <a:cxnLst/>
            <a:rect l="l" t="t" r="r" b="b"/>
            <a:pathLst>
              <a:path w="275812" h="275812">
                <a:moveTo>
                  <a:pt x="0" y="0"/>
                </a:moveTo>
                <a:lnTo>
                  <a:pt x="275812" y="0"/>
                </a:lnTo>
                <a:lnTo>
                  <a:pt x="275812" y="275812"/>
                </a:lnTo>
                <a:lnTo>
                  <a:pt x="0" y="275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10" name="Group 10"/>
          <p:cNvGrpSpPr/>
          <p:nvPr/>
        </p:nvGrpSpPr>
        <p:grpSpPr>
          <a:xfrm>
            <a:off x="7053186" y="3808354"/>
            <a:ext cx="1997242" cy="19050"/>
            <a:chOff x="0" y="0"/>
            <a:chExt cx="2662989" cy="25400"/>
          </a:xfrm>
        </p:grpSpPr>
        <p:sp>
          <p:nvSpPr>
            <p:cNvPr id="11" name="Freeform 11"/>
            <p:cNvSpPr/>
            <p:nvPr/>
          </p:nvSpPr>
          <p:spPr>
            <a:xfrm>
              <a:off x="12700" y="0"/>
              <a:ext cx="2637536" cy="25400"/>
            </a:xfrm>
            <a:custGeom>
              <a:avLst/>
              <a:gdLst/>
              <a:ahLst/>
              <a:cxnLst/>
              <a:rect l="l" t="t" r="r" b="b"/>
              <a:pathLst>
                <a:path w="2637536" h="25400">
                  <a:moveTo>
                    <a:pt x="0" y="0"/>
                  </a:moveTo>
                  <a:lnTo>
                    <a:pt x="2637536" y="0"/>
                  </a:lnTo>
                  <a:lnTo>
                    <a:pt x="263753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2" name="Freeform 12"/>
          <p:cNvSpPr/>
          <p:nvPr/>
        </p:nvSpPr>
        <p:spPr>
          <a:xfrm>
            <a:off x="6924805" y="5786268"/>
            <a:ext cx="275812" cy="275812"/>
          </a:xfrm>
          <a:custGeom>
            <a:avLst/>
            <a:gdLst/>
            <a:ahLst/>
            <a:cxnLst/>
            <a:rect l="l" t="t" r="r" b="b"/>
            <a:pathLst>
              <a:path w="275812" h="275812">
                <a:moveTo>
                  <a:pt x="0" y="0"/>
                </a:moveTo>
                <a:lnTo>
                  <a:pt x="275812" y="0"/>
                </a:lnTo>
                <a:lnTo>
                  <a:pt x="275812" y="275812"/>
                </a:lnTo>
                <a:lnTo>
                  <a:pt x="0" y="275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13" name="Group 13"/>
          <p:cNvGrpSpPr/>
          <p:nvPr/>
        </p:nvGrpSpPr>
        <p:grpSpPr>
          <a:xfrm>
            <a:off x="7053186" y="5914649"/>
            <a:ext cx="1997242" cy="19050"/>
            <a:chOff x="0" y="0"/>
            <a:chExt cx="2662989" cy="25400"/>
          </a:xfrm>
        </p:grpSpPr>
        <p:sp>
          <p:nvSpPr>
            <p:cNvPr id="14" name="Freeform 14"/>
            <p:cNvSpPr/>
            <p:nvPr/>
          </p:nvSpPr>
          <p:spPr>
            <a:xfrm>
              <a:off x="12700" y="0"/>
              <a:ext cx="2637536" cy="25400"/>
            </a:xfrm>
            <a:custGeom>
              <a:avLst/>
              <a:gdLst/>
              <a:ahLst/>
              <a:cxnLst/>
              <a:rect l="l" t="t" r="r" b="b"/>
              <a:pathLst>
                <a:path w="2637536" h="25400">
                  <a:moveTo>
                    <a:pt x="0" y="0"/>
                  </a:moveTo>
                  <a:lnTo>
                    <a:pt x="2637536" y="0"/>
                  </a:lnTo>
                  <a:lnTo>
                    <a:pt x="263753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5" name="Freeform 15"/>
          <p:cNvSpPr/>
          <p:nvPr/>
        </p:nvSpPr>
        <p:spPr>
          <a:xfrm>
            <a:off x="6924805" y="7892563"/>
            <a:ext cx="275812" cy="275812"/>
          </a:xfrm>
          <a:custGeom>
            <a:avLst/>
            <a:gdLst/>
            <a:ahLst/>
            <a:cxnLst/>
            <a:rect l="l" t="t" r="r" b="b"/>
            <a:pathLst>
              <a:path w="275812" h="275812">
                <a:moveTo>
                  <a:pt x="0" y="0"/>
                </a:moveTo>
                <a:lnTo>
                  <a:pt x="275812" y="0"/>
                </a:lnTo>
                <a:lnTo>
                  <a:pt x="275812" y="275812"/>
                </a:lnTo>
                <a:lnTo>
                  <a:pt x="0" y="275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16" name="Group 16"/>
          <p:cNvGrpSpPr/>
          <p:nvPr/>
        </p:nvGrpSpPr>
        <p:grpSpPr>
          <a:xfrm>
            <a:off x="7053186" y="8020944"/>
            <a:ext cx="1997242" cy="19050"/>
            <a:chOff x="0" y="0"/>
            <a:chExt cx="2662989" cy="25400"/>
          </a:xfrm>
        </p:grpSpPr>
        <p:sp>
          <p:nvSpPr>
            <p:cNvPr id="17" name="Freeform 17"/>
            <p:cNvSpPr/>
            <p:nvPr/>
          </p:nvSpPr>
          <p:spPr>
            <a:xfrm>
              <a:off x="12700" y="0"/>
              <a:ext cx="2637536" cy="25400"/>
            </a:xfrm>
            <a:custGeom>
              <a:avLst/>
              <a:gdLst/>
              <a:ahLst/>
              <a:cxnLst/>
              <a:rect l="l" t="t" r="r" b="b"/>
              <a:pathLst>
                <a:path w="2637536" h="25400">
                  <a:moveTo>
                    <a:pt x="0" y="0"/>
                  </a:moveTo>
                  <a:lnTo>
                    <a:pt x="2637536" y="0"/>
                  </a:lnTo>
                  <a:lnTo>
                    <a:pt x="263753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861474" y="4066313"/>
            <a:ext cx="4262474" cy="2335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85"/>
              </a:lnSpc>
            </a:pPr>
            <a:r>
              <a:rPr lang="en-US" sz="9085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Table of Contents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144000" y="1360746"/>
            <a:ext cx="4242584" cy="65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99"/>
              </a:lnSpc>
            </a:pPr>
            <a:r>
              <a:rPr lang="en-US" sz="3999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Project Overview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144000" y="3457516"/>
            <a:ext cx="5300131" cy="65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99"/>
              </a:lnSpc>
            </a:pPr>
            <a:r>
              <a:rPr lang="en-US" sz="3999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Code Implementation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144000" y="5563811"/>
            <a:ext cx="4787381" cy="65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99"/>
              </a:lnSpc>
            </a:pPr>
            <a:r>
              <a:rPr lang="en-US" sz="3999" b="1" dirty="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Model Deployment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144000" y="7679631"/>
            <a:ext cx="2714159" cy="65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Live Demo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2" grpId="0" animBg="1"/>
      <p:bldP spid="15" grpId="0" animBg="1"/>
      <p:bldP spid="19" grpId="0"/>
      <p:bldP spid="20" grpId="0"/>
      <p:bldP spid="21" grpId="0"/>
      <p:bldP spid="2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3730350"/>
            <a:ext cx="28091434" cy="17747701"/>
            <a:chOff x="0" y="0"/>
            <a:chExt cx="37455245" cy="2366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455215" cy="23663656"/>
            </a:xfrm>
            <a:custGeom>
              <a:avLst/>
              <a:gdLst/>
              <a:ahLst/>
              <a:cxnLst/>
              <a:rect l="l" t="t" r="r" b="b"/>
              <a:pathLst>
                <a:path w="37455215" h="23663656">
                  <a:moveTo>
                    <a:pt x="0" y="0"/>
                  </a:moveTo>
                  <a:lnTo>
                    <a:pt x="37455215" y="0"/>
                  </a:lnTo>
                  <a:lnTo>
                    <a:pt x="37455215" y="23663656"/>
                  </a:lnTo>
                  <a:lnTo>
                    <a:pt x="0" y="236636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7509" b="-17509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Freeform 4"/>
          <p:cNvSpPr/>
          <p:nvPr/>
        </p:nvSpPr>
        <p:spPr>
          <a:xfrm>
            <a:off x="8439436" y="4976913"/>
            <a:ext cx="6870728" cy="4051949"/>
          </a:xfrm>
          <a:custGeom>
            <a:avLst/>
            <a:gdLst/>
            <a:ahLst/>
            <a:cxnLst/>
            <a:rect l="l" t="t" r="r" b="b"/>
            <a:pathLst>
              <a:path w="6870728" h="4051949">
                <a:moveTo>
                  <a:pt x="0" y="0"/>
                </a:moveTo>
                <a:lnTo>
                  <a:pt x="6870729" y="0"/>
                </a:lnTo>
                <a:lnTo>
                  <a:pt x="6870729" y="4051950"/>
                </a:lnTo>
                <a:lnTo>
                  <a:pt x="0" y="40519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430789" y="6652051"/>
            <a:ext cx="5603202" cy="65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Filtered Tokens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28700"/>
            <a:ext cx="11666391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Step 5 - Remove Stop Words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333078" y="6243177"/>
            <a:ext cx="5083444" cy="14717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652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['love', 'new', 'features', 'they\'re', 'amazing']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790548"/>
            <a:ext cx="12010582" cy="900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43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Action: Eliminate common stop words.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3730350"/>
            <a:ext cx="28091434" cy="17747701"/>
            <a:chOff x="0" y="0"/>
            <a:chExt cx="37455245" cy="2366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455215" cy="23663656"/>
            </a:xfrm>
            <a:custGeom>
              <a:avLst/>
              <a:gdLst/>
              <a:ahLst/>
              <a:cxnLst/>
              <a:rect l="l" t="t" r="r" b="b"/>
              <a:pathLst>
                <a:path w="37455215" h="23663656">
                  <a:moveTo>
                    <a:pt x="0" y="0"/>
                  </a:moveTo>
                  <a:lnTo>
                    <a:pt x="37455215" y="0"/>
                  </a:lnTo>
                  <a:lnTo>
                    <a:pt x="37455215" y="23663656"/>
                  </a:lnTo>
                  <a:lnTo>
                    <a:pt x="0" y="236636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7509" b="-17509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Freeform 4"/>
          <p:cNvSpPr/>
          <p:nvPr/>
        </p:nvSpPr>
        <p:spPr>
          <a:xfrm>
            <a:off x="8439436" y="4976913"/>
            <a:ext cx="6870728" cy="4051949"/>
          </a:xfrm>
          <a:custGeom>
            <a:avLst/>
            <a:gdLst/>
            <a:ahLst/>
            <a:cxnLst/>
            <a:rect l="l" t="t" r="r" b="b"/>
            <a:pathLst>
              <a:path w="6870728" h="4051949">
                <a:moveTo>
                  <a:pt x="0" y="0"/>
                </a:moveTo>
                <a:lnTo>
                  <a:pt x="6870729" y="0"/>
                </a:lnTo>
                <a:lnTo>
                  <a:pt x="6870729" y="4051950"/>
                </a:lnTo>
                <a:lnTo>
                  <a:pt x="0" y="40519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517917" y="6332262"/>
            <a:ext cx="4557675" cy="1311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Lemmatized Tokens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28700"/>
            <a:ext cx="11666391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Step 6 - Lemmatization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47378" y="6252000"/>
            <a:ext cx="4854844" cy="14717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652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['love', 'new', 'feature', 'they\'re', 'amazing']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790548"/>
            <a:ext cx="12010582" cy="900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43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Action: Reduce words to their base form.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3730350"/>
            <a:ext cx="28091434" cy="17747701"/>
            <a:chOff x="0" y="0"/>
            <a:chExt cx="37455245" cy="2366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455215" cy="23663656"/>
            </a:xfrm>
            <a:custGeom>
              <a:avLst/>
              <a:gdLst/>
              <a:ahLst/>
              <a:cxnLst/>
              <a:rect l="l" t="t" r="r" b="b"/>
              <a:pathLst>
                <a:path w="37455215" h="23663656">
                  <a:moveTo>
                    <a:pt x="0" y="0"/>
                  </a:moveTo>
                  <a:lnTo>
                    <a:pt x="37455215" y="0"/>
                  </a:lnTo>
                  <a:lnTo>
                    <a:pt x="37455215" y="23663656"/>
                  </a:lnTo>
                  <a:lnTo>
                    <a:pt x="0" y="236636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7509" b="-17509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Freeform 4"/>
          <p:cNvSpPr/>
          <p:nvPr/>
        </p:nvSpPr>
        <p:spPr>
          <a:xfrm>
            <a:off x="8439436" y="4976913"/>
            <a:ext cx="6870728" cy="4051949"/>
          </a:xfrm>
          <a:custGeom>
            <a:avLst/>
            <a:gdLst/>
            <a:ahLst/>
            <a:cxnLst/>
            <a:rect l="l" t="t" r="r" b="b"/>
            <a:pathLst>
              <a:path w="6870728" h="4051949">
                <a:moveTo>
                  <a:pt x="0" y="0"/>
                </a:moveTo>
                <a:lnTo>
                  <a:pt x="6870729" y="0"/>
                </a:lnTo>
                <a:lnTo>
                  <a:pt x="6870729" y="4051950"/>
                </a:lnTo>
                <a:lnTo>
                  <a:pt x="0" y="40519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517917" y="6332262"/>
            <a:ext cx="4557675" cy="1311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Meaningful Tokens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28700"/>
            <a:ext cx="11370159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Step 7 - Filter Meaningful Tokens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47378" y="6266988"/>
            <a:ext cx="4854844" cy="14717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652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['love', 'new', 'feature', 'amazing']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790548"/>
            <a:ext cx="13439468" cy="900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43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Action: Ensure tokens are meaningful (length ≥ 3).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3730350"/>
            <a:ext cx="28091434" cy="17747701"/>
            <a:chOff x="0" y="0"/>
            <a:chExt cx="37455245" cy="2366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455215" cy="23663656"/>
            </a:xfrm>
            <a:custGeom>
              <a:avLst/>
              <a:gdLst/>
              <a:ahLst/>
              <a:cxnLst/>
              <a:rect l="l" t="t" r="r" b="b"/>
              <a:pathLst>
                <a:path w="37455215" h="23663656">
                  <a:moveTo>
                    <a:pt x="0" y="0"/>
                  </a:moveTo>
                  <a:lnTo>
                    <a:pt x="37455215" y="0"/>
                  </a:lnTo>
                  <a:lnTo>
                    <a:pt x="37455215" y="23663656"/>
                  </a:lnTo>
                  <a:lnTo>
                    <a:pt x="0" y="236636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7509" b="-17509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Freeform 4"/>
          <p:cNvSpPr/>
          <p:nvPr/>
        </p:nvSpPr>
        <p:spPr>
          <a:xfrm>
            <a:off x="8439436" y="4976913"/>
            <a:ext cx="6870728" cy="4051949"/>
          </a:xfrm>
          <a:custGeom>
            <a:avLst/>
            <a:gdLst/>
            <a:ahLst/>
            <a:cxnLst/>
            <a:rect l="l" t="t" r="r" b="b"/>
            <a:pathLst>
              <a:path w="6870728" h="4051949">
                <a:moveTo>
                  <a:pt x="0" y="0"/>
                </a:moveTo>
                <a:lnTo>
                  <a:pt x="6870729" y="0"/>
                </a:lnTo>
                <a:lnTo>
                  <a:pt x="6870729" y="4051950"/>
                </a:lnTo>
                <a:lnTo>
                  <a:pt x="0" y="40519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517917" y="6332262"/>
            <a:ext cx="5063013" cy="1968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9"/>
              </a:lnSpc>
            </a:pPr>
            <a:r>
              <a:rPr lang="en-US" sz="3999" b="1">
                <a:solidFill>
                  <a:srgbClr val="FFFFFF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Final Preprocessed Text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28700"/>
            <a:ext cx="11370159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Final Step - Join Cleaned Tokens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032744" y="6316639"/>
            <a:ext cx="3958922" cy="15666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89"/>
              </a:lnSpc>
            </a:pPr>
            <a:r>
              <a:rPr lang="en-US" sz="3868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love new feature amazing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790548"/>
            <a:ext cx="13439468" cy="900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43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Action: Combine tokens into a single string.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91311" y="-1277293"/>
            <a:ext cx="23130065" cy="13471670"/>
            <a:chOff x="0" y="0"/>
            <a:chExt cx="30840087" cy="179622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762000" y="372924"/>
            <a:ext cx="7111920" cy="117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40"/>
              </a:lnSpc>
            </a:pPr>
            <a:r>
              <a:rPr lang="en-US" sz="80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Data Splitting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35557" y="1800912"/>
            <a:ext cx="9632443" cy="7315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Overview:</a:t>
            </a:r>
          </a:p>
          <a:p>
            <a:pPr marL="863599" lvl="1" indent="-431800" algn="l">
              <a:lnSpc>
                <a:spcPts val="6399"/>
              </a:lnSpc>
              <a:buFont typeface="Arial"/>
              <a:buChar char="•"/>
            </a:pPr>
            <a:r>
              <a:rPr lang="en-US" sz="3999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The pre-processed data is divided into training and testing sets.</a:t>
            </a:r>
          </a:p>
          <a:p>
            <a:pPr algn="l">
              <a:lnSpc>
                <a:spcPts val="6399"/>
              </a:lnSpc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Splitting Details:</a:t>
            </a:r>
          </a:p>
          <a:p>
            <a:pPr marL="863599" lvl="1" indent="-431800" algn="l">
              <a:lnSpc>
                <a:spcPts val="6399"/>
              </a:lnSpc>
              <a:buFont typeface="Arial"/>
              <a:buChar char="•"/>
            </a:pPr>
            <a:r>
              <a:rPr lang="en-US" sz="3999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Training Set: 80% of the data</a:t>
            </a:r>
          </a:p>
          <a:p>
            <a:pPr marL="863599" lvl="1" indent="-431800" algn="l">
              <a:lnSpc>
                <a:spcPts val="6399"/>
              </a:lnSpc>
              <a:buFont typeface="Arial"/>
              <a:buChar char="•"/>
            </a:pPr>
            <a:r>
              <a:rPr lang="en-US" sz="3999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Testing Set: 20% of the data</a:t>
            </a:r>
          </a:p>
          <a:p>
            <a:pPr algn="l">
              <a:lnSpc>
                <a:spcPts val="6399"/>
              </a:lnSpc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Purpose:</a:t>
            </a:r>
          </a:p>
          <a:p>
            <a:pPr marL="863599" lvl="1" indent="-431800" algn="l">
              <a:lnSpc>
                <a:spcPts val="6399"/>
              </a:lnSpc>
              <a:buFont typeface="Arial"/>
              <a:buChar char="•"/>
            </a:pPr>
            <a:r>
              <a:rPr lang="en-US" sz="3999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Ensure robust model evaluation and prevent overfitting.</a:t>
            </a:r>
          </a:p>
        </p:txBody>
      </p:sp>
      <p:pic>
        <p:nvPicPr>
          <p:cNvPr id="5124" name="Picture 4" descr="Use of Cross Validation in Machine Learning | by Rishi Sidhu | AI Graduate  | Medium">
            <a:extLst>
              <a:ext uri="{FF2B5EF4-FFF2-40B4-BE49-F238E27FC236}">
                <a16:creationId xmlns:a16="http://schemas.microsoft.com/office/drawing/2014/main" id="{498BBE76-7CDA-46C5-4BEA-9A9726BCB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0" y="3924300"/>
            <a:ext cx="7962900" cy="27016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91311" y="-1277293"/>
            <a:ext cx="23130065" cy="13471670"/>
            <a:chOff x="0" y="0"/>
            <a:chExt cx="30840087" cy="179622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616988"/>
            <a:ext cx="8889315" cy="117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40"/>
              </a:lnSpc>
            </a:pPr>
            <a:r>
              <a:rPr lang="en-US" sz="80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Text Vectorization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1" y="2315458"/>
            <a:ext cx="9791699" cy="73722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52"/>
              </a:lnSpc>
            </a:pPr>
            <a:r>
              <a:rPr lang="en-US" sz="3595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Purpose</a:t>
            </a:r>
            <a:r>
              <a:rPr lang="en-US" sz="3595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Convert text data into numerical format for model training.</a:t>
            </a:r>
          </a:p>
          <a:p>
            <a:pPr algn="l">
              <a:lnSpc>
                <a:spcPts val="5752"/>
              </a:lnSpc>
            </a:pPr>
            <a:r>
              <a:rPr lang="en-US" sz="3595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Process</a:t>
            </a:r>
            <a:r>
              <a:rPr lang="en-US" sz="3595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</a:t>
            </a:r>
          </a:p>
          <a:p>
            <a:pPr marL="776285" lvl="1" indent="-388142" algn="l">
              <a:lnSpc>
                <a:spcPts val="5752"/>
              </a:lnSpc>
              <a:buFont typeface="Arial"/>
              <a:buChar char="•"/>
            </a:pPr>
            <a:r>
              <a:rPr lang="en-US" sz="3595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Training </a:t>
            </a:r>
            <a:r>
              <a:rPr lang="en-US" sz="3595" b="1" dirty="0" err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FastText</a:t>
            </a:r>
            <a:r>
              <a:rPr lang="en-US" sz="3595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Model</a:t>
            </a:r>
            <a:r>
              <a:rPr lang="en-US" sz="3595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Generates word embeddings from the training data.</a:t>
            </a:r>
          </a:p>
          <a:p>
            <a:pPr marL="776285" lvl="1" indent="-388142" algn="l">
              <a:lnSpc>
                <a:spcPts val="5752"/>
              </a:lnSpc>
              <a:buFont typeface="Arial"/>
              <a:buChar char="•"/>
            </a:pPr>
            <a:r>
              <a:rPr lang="en-US" sz="3595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Tokenization</a:t>
            </a:r>
            <a:r>
              <a:rPr lang="en-US" sz="3595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The text data is tokenized into sequences.</a:t>
            </a:r>
          </a:p>
          <a:p>
            <a:pPr marL="776285" lvl="1" indent="-388142" algn="l">
              <a:lnSpc>
                <a:spcPts val="5752"/>
              </a:lnSpc>
              <a:buFont typeface="Arial"/>
              <a:buChar char="•"/>
            </a:pPr>
            <a:r>
              <a:rPr lang="en-US" sz="3595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Padding</a:t>
            </a:r>
            <a:r>
              <a:rPr lang="en-US" sz="3595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Sequences are padded to ensure uniform length across the dataset.</a:t>
            </a:r>
          </a:p>
        </p:txBody>
      </p:sp>
      <p:pic>
        <p:nvPicPr>
          <p:cNvPr id="6148" name="Picture 4" descr="Нейронные сети - это просто! Или классифицируем текст с помошью fasttext">
            <a:extLst>
              <a:ext uri="{FF2B5EF4-FFF2-40B4-BE49-F238E27FC236}">
                <a16:creationId xmlns:a16="http://schemas.microsoft.com/office/drawing/2014/main" id="{CCFA7F7B-4042-10D6-0027-7A3B3B37BF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4914" y="3210648"/>
            <a:ext cx="6948054" cy="44958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91311" y="-1277293"/>
            <a:ext cx="23130065" cy="13471670"/>
            <a:chOff x="0" y="0"/>
            <a:chExt cx="30840087" cy="179622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616988"/>
            <a:ext cx="8889315" cy="117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40"/>
              </a:lnSpc>
            </a:pPr>
            <a:r>
              <a:rPr lang="en-US" sz="80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 Building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845474"/>
            <a:ext cx="15300510" cy="762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5326" lvl="1" indent="-387663" algn="l">
              <a:lnSpc>
                <a:spcPts val="5745"/>
              </a:lnSpc>
              <a:buFont typeface="Arial"/>
              <a:buChar char="•"/>
            </a:pPr>
            <a:r>
              <a:rPr lang="en-US" sz="3591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Embedding Layer</a:t>
            </a:r>
            <a:r>
              <a:rPr lang="en-US" sz="3591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Initialized with the embedding matrix from FastText, using a vocabulary size and embedding dimension specific to our dataset.</a:t>
            </a:r>
          </a:p>
          <a:p>
            <a:pPr algn="l">
              <a:lnSpc>
                <a:spcPts val="2872"/>
              </a:lnSpc>
            </a:pPr>
            <a:endParaRPr lang="en-US" sz="3591">
              <a:solidFill>
                <a:srgbClr val="EDECED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marL="775326" lvl="1" indent="-387663" algn="l">
              <a:lnSpc>
                <a:spcPts val="5745"/>
              </a:lnSpc>
              <a:buFont typeface="Arial"/>
              <a:buChar char="•"/>
            </a:pPr>
            <a:r>
              <a:rPr lang="en-US" sz="3591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Single LSTM Layer</a:t>
            </a:r>
            <a:r>
              <a:rPr lang="en-US" sz="3591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Incorporating dropout to capture dependencies and provide regularization.</a:t>
            </a:r>
          </a:p>
          <a:p>
            <a:pPr algn="l">
              <a:lnSpc>
                <a:spcPts val="2872"/>
              </a:lnSpc>
            </a:pPr>
            <a:endParaRPr lang="en-US" sz="3591">
              <a:solidFill>
                <a:srgbClr val="EDECED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marL="775326" lvl="1" indent="-387663" algn="l">
              <a:lnSpc>
                <a:spcPts val="5745"/>
              </a:lnSpc>
              <a:buFont typeface="Arial"/>
              <a:buChar char="•"/>
            </a:pPr>
            <a:r>
              <a:rPr lang="en-US" sz="3591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Dense Layer</a:t>
            </a:r>
            <a:r>
              <a:rPr lang="en-US" sz="3591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A fully connected layer with fewer units to reduce complexity.</a:t>
            </a:r>
          </a:p>
          <a:p>
            <a:pPr algn="l">
              <a:lnSpc>
                <a:spcPts val="2872"/>
              </a:lnSpc>
            </a:pPr>
            <a:endParaRPr lang="en-US" sz="3591">
              <a:solidFill>
                <a:srgbClr val="EDECED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marL="775326" lvl="1" indent="-387663" algn="l">
              <a:lnSpc>
                <a:spcPts val="5745"/>
              </a:lnSpc>
              <a:buFont typeface="Arial"/>
              <a:buChar char="•"/>
            </a:pPr>
            <a:r>
              <a:rPr lang="en-US" sz="3591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Output Layer</a:t>
            </a:r>
            <a:r>
              <a:rPr lang="en-US" sz="3591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A sigmoid activation function for binary classification.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91311" y="-1277293"/>
            <a:ext cx="23130065" cy="13471670"/>
            <a:chOff x="0" y="0"/>
            <a:chExt cx="30840087" cy="179622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104900"/>
            <a:ext cx="9272675" cy="117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40"/>
              </a:lnSpc>
            </a:pPr>
            <a:r>
              <a:rPr lang="en-US" sz="80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 Compilation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827792" y="3169920"/>
            <a:ext cx="14632416" cy="3947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39"/>
              </a:lnSpc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Optimizer</a:t>
            </a:r>
            <a:r>
              <a:rPr lang="en-US" sz="3999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Adam</a:t>
            </a:r>
          </a:p>
          <a:p>
            <a:pPr algn="l">
              <a:lnSpc>
                <a:spcPts val="8839"/>
              </a:lnSpc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Loss Function</a:t>
            </a:r>
            <a:r>
              <a:rPr lang="en-US" sz="3999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Binary Cross-Entropy</a:t>
            </a:r>
          </a:p>
          <a:p>
            <a:pPr algn="l">
              <a:lnSpc>
                <a:spcPts val="6399"/>
              </a:lnSpc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Tracking</a:t>
            </a:r>
            <a:r>
              <a:rPr lang="en-US" sz="3999" dirty="0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Accuracy is monitored during training to evaluate model performance.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84087" y="-2437947"/>
            <a:ext cx="25122841" cy="14632324"/>
            <a:chOff x="0" y="0"/>
            <a:chExt cx="30840087" cy="179622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738966"/>
            <a:ext cx="9272675" cy="117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40"/>
              </a:lnSpc>
            </a:pPr>
            <a:r>
              <a:rPr lang="en-US" sz="80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 Training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827792" y="2198633"/>
            <a:ext cx="14632416" cy="730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39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The model is compiled and trained on the training data using the following parameters:</a:t>
            </a:r>
          </a:p>
          <a:p>
            <a:pPr marL="863599" lvl="1" indent="-431800" algn="l">
              <a:lnSpc>
                <a:spcPts val="6399"/>
              </a:lnSpc>
              <a:buFont typeface="Arial"/>
              <a:buChar char="•"/>
            </a:pPr>
            <a:r>
              <a:rPr lang="en-US" sz="39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Epochs</a:t>
            </a:r>
            <a:r>
              <a:rPr lang="en-US" sz="3999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5, which defines the number of complete passes through the training dataset.</a:t>
            </a:r>
          </a:p>
          <a:p>
            <a:pPr marL="863599" lvl="1" indent="-431800" algn="l">
              <a:lnSpc>
                <a:spcPts val="6399"/>
              </a:lnSpc>
              <a:buFont typeface="Arial"/>
              <a:buChar char="•"/>
            </a:pPr>
            <a:r>
              <a:rPr lang="en-US" sz="39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Batch Size</a:t>
            </a:r>
            <a:r>
              <a:rPr lang="en-US" sz="3999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64, which indicates the number of samples processed before the model is updated.</a:t>
            </a:r>
          </a:p>
          <a:p>
            <a:pPr marL="863599" lvl="1" indent="-431800" algn="l">
              <a:lnSpc>
                <a:spcPts val="6399"/>
              </a:lnSpc>
              <a:buFont typeface="Arial"/>
              <a:buChar char="•"/>
            </a:pPr>
            <a:r>
              <a:rPr lang="en-US" sz="3999" b="1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Validation Split</a:t>
            </a:r>
            <a:r>
              <a:rPr lang="en-US" sz="3999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rPr>
              <a:t>: 0.2, meaning 20% of the training data is used for validation to monitor the model's performance during training.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95222B-D682-AFFA-C165-3DD974C98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A5784BC-E22F-7EED-1697-18361119DECA}"/>
              </a:ext>
            </a:extLst>
          </p:cNvPr>
          <p:cNvGrpSpPr/>
          <p:nvPr/>
        </p:nvGrpSpPr>
        <p:grpSpPr>
          <a:xfrm>
            <a:off x="-2784087" y="-2437947"/>
            <a:ext cx="25122841" cy="14632324"/>
            <a:chOff x="0" y="0"/>
            <a:chExt cx="30840087" cy="1796222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15A92F5-2856-ABF8-456F-3F3804A0995C}"/>
                </a:ext>
              </a:extLst>
            </p:cNvPr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" name="TextBox 4">
            <a:extLst>
              <a:ext uri="{FF2B5EF4-FFF2-40B4-BE49-F238E27FC236}">
                <a16:creationId xmlns:a16="http://schemas.microsoft.com/office/drawing/2014/main" id="{467C6AD6-AC51-2A5D-D658-7BBE2DEAE814}"/>
              </a:ext>
            </a:extLst>
          </p:cNvPr>
          <p:cNvSpPr txBox="1"/>
          <p:nvPr/>
        </p:nvSpPr>
        <p:spPr>
          <a:xfrm>
            <a:off x="1028700" y="738966"/>
            <a:ext cx="14668500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9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 Training and Validation History</a:t>
            </a:r>
          </a:p>
        </p:txBody>
      </p:sp>
      <p:pic>
        <p:nvPicPr>
          <p:cNvPr id="6" name="Picture 5" descr="A graph of a line graph&#10;&#10;Description automatically generated with medium confidence">
            <a:extLst>
              <a:ext uri="{FF2B5EF4-FFF2-40B4-BE49-F238E27FC236}">
                <a16:creationId xmlns:a16="http://schemas.microsoft.com/office/drawing/2014/main" id="{8A2DBFD7-D333-F359-0417-234EC1867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937" y="3639864"/>
            <a:ext cx="6541192" cy="51686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DB756FD5-A6DD-DFAC-3BA1-B9110E96E3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199" y="3645307"/>
            <a:ext cx="6557865" cy="51813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29838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93583" y="-11224988"/>
            <a:ext cx="34111196" cy="27885902"/>
            <a:chOff x="0" y="0"/>
            <a:chExt cx="45481595" cy="371812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481621" cy="37181154"/>
            </a:xfrm>
            <a:custGeom>
              <a:avLst/>
              <a:gdLst/>
              <a:ahLst/>
              <a:cxnLst/>
              <a:rect l="l" t="t" r="r" b="b"/>
              <a:pathLst>
                <a:path w="45481621" h="37181154">
                  <a:moveTo>
                    <a:pt x="0" y="0"/>
                  </a:moveTo>
                  <a:lnTo>
                    <a:pt x="45481621" y="0"/>
                  </a:lnTo>
                  <a:lnTo>
                    <a:pt x="45481621" y="37181154"/>
                  </a:lnTo>
                  <a:lnTo>
                    <a:pt x="0" y="37181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7527926"/>
            <a:ext cx="12545209" cy="1730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999"/>
              </a:lnSpc>
            </a:pPr>
            <a:r>
              <a:rPr lang="en-US" sz="12999" spc="-545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Project Overview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91311" y="-1277293"/>
            <a:ext cx="23130065" cy="13471670"/>
            <a:chOff x="0" y="0"/>
            <a:chExt cx="30840087" cy="179622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104900"/>
            <a:ext cx="9272675" cy="11760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040"/>
              </a:lnSpc>
            </a:pPr>
            <a:r>
              <a:rPr lang="en-US" sz="80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95400" y="3162300"/>
            <a:ext cx="14632416" cy="48530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63599" lvl="1" indent="-431800" algn="l">
              <a:lnSpc>
                <a:spcPts val="6399"/>
              </a:lnSpc>
              <a:buFont typeface="Arial"/>
              <a:buChar char="•"/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The model’s performance is evaluated on the test data using a confusion matrix and classification report, providing insights into its accuracy and effectiveness.</a:t>
            </a:r>
          </a:p>
          <a:p>
            <a:pPr algn="l">
              <a:lnSpc>
                <a:spcPts val="6399"/>
              </a:lnSpc>
            </a:pPr>
            <a:endParaRPr lang="en-US" sz="3999" b="1" dirty="0">
              <a:solidFill>
                <a:srgbClr val="EDECED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marL="863599" lvl="1" indent="-431800" algn="l">
              <a:lnSpc>
                <a:spcPts val="6399"/>
              </a:lnSpc>
              <a:buFont typeface="Arial"/>
              <a:buChar char="•"/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The trained model is saved in HDF5 format for future use, allowing for easy loading and deployment.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BC0D89-5B58-8557-86F1-03C405FC1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5543BA2-C55E-0F51-AB73-3C6A49739AB2}"/>
              </a:ext>
            </a:extLst>
          </p:cNvPr>
          <p:cNvGrpSpPr/>
          <p:nvPr/>
        </p:nvGrpSpPr>
        <p:grpSpPr>
          <a:xfrm>
            <a:off x="-2784087" y="-2437947"/>
            <a:ext cx="25122841" cy="14632324"/>
            <a:chOff x="0" y="0"/>
            <a:chExt cx="30840087" cy="1796222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E47675F-7FF2-5581-F6B4-9E1C1625232B}"/>
                </a:ext>
              </a:extLst>
            </p:cNvPr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" name="TextBox 4">
            <a:extLst>
              <a:ext uri="{FF2B5EF4-FFF2-40B4-BE49-F238E27FC236}">
                <a16:creationId xmlns:a16="http://schemas.microsoft.com/office/drawing/2014/main" id="{F3738C80-3F6B-DB16-9DA0-D3812AC32458}"/>
              </a:ext>
            </a:extLst>
          </p:cNvPr>
          <p:cNvSpPr txBox="1"/>
          <p:nvPr/>
        </p:nvSpPr>
        <p:spPr>
          <a:xfrm>
            <a:off x="1028700" y="738966"/>
            <a:ext cx="146685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9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Confusion Matrix</a:t>
            </a:r>
          </a:p>
        </p:txBody>
      </p:sp>
      <p:pic>
        <p:nvPicPr>
          <p:cNvPr id="5" name="Picture 4" descr="A blue squares with numbers and labels&#10;&#10;Description automatically generated">
            <a:extLst>
              <a:ext uri="{FF2B5EF4-FFF2-40B4-BE49-F238E27FC236}">
                <a16:creationId xmlns:a16="http://schemas.microsoft.com/office/drawing/2014/main" id="{B9BB6CD9-2935-A7F6-7034-3AAD40699B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9025" y="2247900"/>
            <a:ext cx="8489950" cy="69700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03385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93583" y="-11224988"/>
            <a:ext cx="34111196" cy="27885902"/>
            <a:chOff x="0" y="0"/>
            <a:chExt cx="45481595" cy="371812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481621" cy="37181154"/>
            </a:xfrm>
            <a:custGeom>
              <a:avLst/>
              <a:gdLst/>
              <a:ahLst/>
              <a:cxnLst/>
              <a:rect l="l" t="t" r="r" b="b"/>
              <a:pathLst>
                <a:path w="45481621" h="37181154">
                  <a:moveTo>
                    <a:pt x="0" y="0"/>
                  </a:moveTo>
                  <a:lnTo>
                    <a:pt x="45481621" y="0"/>
                  </a:lnTo>
                  <a:lnTo>
                    <a:pt x="45481621" y="37181154"/>
                  </a:lnTo>
                  <a:lnTo>
                    <a:pt x="0" y="37181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7527926"/>
            <a:ext cx="12545209" cy="1730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999"/>
              </a:lnSpc>
            </a:pPr>
            <a:r>
              <a:rPr lang="en-US" sz="12999" spc="-545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Model Deployment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058792">
            <a:off x="-3713222" y="-11338632"/>
            <a:ext cx="24776057" cy="21956875"/>
            <a:chOff x="0" y="0"/>
            <a:chExt cx="33034743" cy="292758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34731" cy="29275785"/>
            </a:xfrm>
            <a:custGeom>
              <a:avLst/>
              <a:gdLst/>
              <a:ahLst/>
              <a:cxnLst/>
              <a:rect l="l" t="t" r="r" b="b"/>
              <a:pathLst>
                <a:path w="33034731" h="29275785">
                  <a:moveTo>
                    <a:pt x="0" y="0"/>
                  </a:moveTo>
                  <a:lnTo>
                    <a:pt x="33034731" y="0"/>
                  </a:lnTo>
                  <a:lnTo>
                    <a:pt x="33034731" y="29275785"/>
                  </a:lnTo>
                  <a:lnTo>
                    <a:pt x="0" y="2927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18" b="-2318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861540" y="800100"/>
            <a:ext cx="9784689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 dirty="0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FastAPI Implementation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400203"/>
            <a:ext cx="9182100" cy="56737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We developed an API using FastAPI to facilitate sentiment analysis based on our trained model. </a:t>
            </a:r>
          </a:p>
          <a:p>
            <a:pPr algn="l">
              <a:lnSpc>
                <a:spcPts val="6399"/>
              </a:lnSpc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We saved the sentiment analysis model and tokenizer to ensure efficient loading during request handling.</a:t>
            </a:r>
          </a:p>
        </p:txBody>
      </p:sp>
      <p:pic>
        <p:nvPicPr>
          <p:cNvPr id="7174" name="Picture 6" descr="Why FAST-API??">
            <a:extLst>
              <a:ext uri="{FF2B5EF4-FFF2-40B4-BE49-F238E27FC236}">
                <a16:creationId xmlns:a16="http://schemas.microsoft.com/office/drawing/2014/main" id="{31DD8B0D-D20A-40A7-5690-821DC7EED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300" y="3254983"/>
            <a:ext cx="6858000" cy="51435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058792">
            <a:off x="-3713222" y="-11338632"/>
            <a:ext cx="24776057" cy="21956875"/>
            <a:chOff x="0" y="0"/>
            <a:chExt cx="33034743" cy="292758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34731" cy="29275785"/>
            </a:xfrm>
            <a:custGeom>
              <a:avLst/>
              <a:gdLst/>
              <a:ahLst/>
              <a:cxnLst/>
              <a:rect l="l" t="t" r="r" b="b"/>
              <a:pathLst>
                <a:path w="33034731" h="29275785">
                  <a:moveTo>
                    <a:pt x="0" y="0"/>
                  </a:moveTo>
                  <a:lnTo>
                    <a:pt x="33034731" y="0"/>
                  </a:lnTo>
                  <a:lnTo>
                    <a:pt x="33034731" y="29275785"/>
                  </a:lnTo>
                  <a:lnTo>
                    <a:pt x="0" y="2927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18" b="-2318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028700"/>
            <a:ext cx="9784689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 dirty="0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FastAPI Implementation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469729" y="3848100"/>
            <a:ext cx="13348541" cy="406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To maintain consistency in text handling, we applied the same preprocessing techniques used during model training, which included removing usernames, tokenization, normalization, and filtering for meaningful tokens.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058792">
            <a:off x="-3713222" y="-11338632"/>
            <a:ext cx="24776057" cy="21956875"/>
            <a:chOff x="0" y="0"/>
            <a:chExt cx="33034743" cy="292758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34731" cy="29275785"/>
            </a:xfrm>
            <a:custGeom>
              <a:avLst/>
              <a:gdLst/>
              <a:ahLst/>
              <a:cxnLst/>
              <a:rect l="l" t="t" r="r" b="b"/>
              <a:pathLst>
                <a:path w="33034731" h="29275785">
                  <a:moveTo>
                    <a:pt x="0" y="0"/>
                  </a:moveTo>
                  <a:lnTo>
                    <a:pt x="33034731" y="0"/>
                  </a:lnTo>
                  <a:lnTo>
                    <a:pt x="33034731" y="29275785"/>
                  </a:lnTo>
                  <a:lnTo>
                    <a:pt x="0" y="2927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18" b="-2318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028700"/>
            <a:ext cx="10473697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 dirty="0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Deployment with Streamlit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543300"/>
            <a:ext cx="8572500" cy="48530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3999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To enhance user interaction, we deployed the sentiment analysis model using Streamlit. This framework provided a user-friendly interface for text input and sentiment analysis.</a:t>
            </a:r>
          </a:p>
        </p:txBody>
      </p:sp>
      <p:pic>
        <p:nvPicPr>
          <p:cNvPr id="8194" name="Picture 2" descr="Streamlit Raises $21M in Series A Funding From GGV Capital and Gradient  Ventures to Amplify the Impact of Data Science and Machine Learning |  Business Wire">
            <a:extLst>
              <a:ext uri="{FF2B5EF4-FFF2-40B4-BE49-F238E27FC236}">
                <a16:creationId xmlns:a16="http://schemas.microsoft.com/office/drawing/2014/main" id="{7938C977-5EA3-B4F1-74B1-B5E3F5CB4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8013" y="4020830"/>
            <a:ext cx="7010400" cy="36629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058792">
            <a:off x="-3713222" y="-11338632"/>
            <a:ext cx="24776057" cy="21956875"/>
            <a:chOff x="0" y="0"/>
            <a:chExt cx="33034743" cy="292758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34731" cy="29275785"/>
            </a:xfrm>
            <a:custGeom>
              <a:avLst/>
              <a:gdLst/>
              <a:ahLst/>
              <a:cxnLst/>
              <a:rect l="l" t="t" r="r" b="b"/>
              <a:pathLst>
                <a:path w="33034731" h="29275785">
                  <a:moveTo>
                    <a:pt x="0" y="0"/>
                  </a:moveTo>
                  <a:lnTo>
                    <a:pt x="33034731" y="0"/>
                  </a:lnTo>
                  <a:lnTo>
                    <a:pt x="33034731" y="29275785"/>
                  </a:lnTo>
                  <a:lnTo>
                    <a:pt x="0" y="2927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18" b="-2318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540788"/>
            <a:ext cx="10473697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 b="1" dirty="0">
                <a:solidFill>
                  <a:srgbClr val="EDECED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Deployment with Streamlit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73441" y="2958979"/>
            <a:ext cx="12530488" cy="6299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10"/>
              </a:lnSpc>
            </a:pPr>
            <a:r>
              <a:rPr lang="en-US" sz="3444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The application features a responsive design with clear instructions for users. Upon submission, the application communicates with the FastAPI backend, sending the input for sentiment prediction. </a:t>
            </a:r>
          </a:p>
          <a:p>
            <a:pPr algn="l">
              <a:lnSpc>
                <a:spcPts val="5510"/>
              </a:lnSpc>
            </a:pPr>
            <a:endParaRPr lang="en-US" sz="3444" b="1" dirty="0">
              <a:solidFill>
                <a:srgbClr val="EDECED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algn="l">
              <a:lnSpc>
                <a:spcPts val="5510"/>
              </a:lnSpc>
            </a:pPr>
            <a:r>
              <a:rPr lang="en-US" sz="3444" b="1" dirty="0">
                <a:solidFill>
                  <a:srgbClr val="EDECED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Results are displayed visually, indicating the sentiment along with a confidence score. Custom styling enhances the user experience, making the tool intuitive and engaging.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2400" y="-11087100"/>
            <a:ext cx="28674459" cy="27885902"/>
            <a:chOff x="0" y="0"/>
            <a:chExt cx="38232611" cy="371812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232637" cy="37181154"/>
            </a:xfrm>
            <a:custGeom>
              <a:avLst/>
              <a:gdLst/>
              <a:ahLst/>
              <a:cxnLst/>
              <a:rect l="l" t="t" r="r" b="b"/>
              <a:pathLst>
                <a:path w="38232637" h="37181154">
                  <a:moveTo>
                    <a:pt x="0" y="0"/>
                  </a:moveTo>
                  <a:lnTo>
                    <a:pt x="38232637" y="0"/>
                  </a:lnTo>
                  <a:lnTo>
                    <a:pt x="38232637" y="37181154"/>
                  </a:lnTo>
                  <a:lnTo>
                    <a:pt x="0" y="37181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9480" r="-948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5894709" y="4402138"/>
            <a:ext cx="6498581" cy="1730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999"/>
              </a:lnSpc>
            </a:pPr>
            <a:r>
              <a:rPr lang="en-US" sz="12999" spc="-545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Live Demo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1A80C7-26F4-70C2-E0D5-E36BF3AF1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CEA82568-CEAF-4353-4F1A-79C9F41A4B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8390167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090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900519-0646-EFB4-17A5-3E729D3E3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F99D890-834C-BE8A-EE4B-A776FD2137DF}"/>
              </a:ext>
            </a:extLst>
          </p:cNvPr>
          <p:cNvGrpSpPr/>
          <p:nvPr/>
        </p:nvGrpSpPr>
        <p:grpSpPr>
          <a:xfrm rot="-2058792">
            <a:off x="-3713222" y="-11338632"/>
            <a:ext cx="24776057" cy="21956875"/>
            <a:chOff x="0" y="0"/>
            <a:chExt cx="33034743" cy="292758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0A47D19-8E77-4EF0-EB4F-0AB4E2734B99}"/>
                </a:ext>
              </a:extLst>
            </p:cNvPr>
            <p:cNvSpPr/>
            <p:nvPr/>
          </p:nvSpPr>
          <p:spPr>
            <a:xfrm>
              <a:off x="0" y="0"/>
              <a:ext cx="33034731" cy="29275785"/>
            </a:xfrm>
            <a:custGeom>
              <a:avLst/>
              <a:gdLst/>
              <a:ahLst/>
              <a:cxnLst/>
              <a:rect l="l" t="t" r="r" b="b"/>
              <a:pathLst>
                <a:path w="33034731" h="29275785">
                  <a:moveTo>
                    <a:pt x="0" y="0"/>
                  </a:moveTo>
                  <a:lnTo>
                    <a:pt x="33034731" y="0"/>
                  </a:lnTo>
                  <a:lnTo>
                    <a:pt x="33034731" y="29275785"/>
                  </a:lnTo>
                  <a:lnTo>
                    <a:pt x="0" y="2927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18" b="-2318"/>
              </a:stretch>
            </a:blip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" name="TextBox 4">
            <a:extLst>
              <a:ext uri="{FF2B5EF4-FFF2-40B4-BE49-F238E27FC236}">
                <a16:creationId xmlns:a16="http://schemas.microsoft.com/office/drawing/2014/main" id="{CE2C52AB-CB1C-49A5-AF81-28BCEF92C634}"/>
              </a:ext>
            </a:extLst>
          </p:cNvPr>
          <p:cNvSpPr txBox="1"/>
          <p:nvPr/>
        </p:nvSpPr>
        <p:spPr>
          <a:xfrm>
            <a:off x="4362450" y="266700"/>
            <a:ext cx="9563099" cy="20396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2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900" b="1" i="0" u="none" strike="noStrike" kern="1200" cap="none" spc="0" normalizeH="0" baseline="0" noProof="0" dirty="0">
                <a:ln>
                  <a:noFill/>
                </a:ln>
                <a:solidFill>
                  <a:srgbClr val="EDECED"/>
                </a:solidFill>
                <a:effectLst/>
                <a:uLnTx/>
                <a:uFillTx/>
                <a:latin typeface="Cy Grotesk Grand Bold"/>
                <a:ea typeface="Cy Grotesk Grand Bold"/>
                <a:cs typeface="Cy Grotesk Grand Bold"/>
                <a:sym typeface="Cy Grotesk Grand Bold"/>
              </a:rPr>
              <a:t>AWS Flowchart Implementation</a:t>
            </a:r>
          </a:p>
        </p:txBody>
      </p:sp>
      <p:pic>
        <p:nvPicPr>
          <p:cNvPr id="7" name="Picture 6" descr="A diagram of a process&#10;&#10;Description automatically generated">
            <a:extLst>
              <a:ext uri="{FF2B5EF4-FFF2-40B4-BE49-F238E27FC236}">
                <a16:creationId xmlns:a16="http://schemas.microsoft.com/office/drawing/2014/main" id="{31F9839A-B2E5-BB37-B904-0C2C2614F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99" y="2552700"/>
            <a:ext cx="12192000" cy="69151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7768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91311" y="-1257300"/>
            <a:ext cx="23130065" cy="13471670"/>
            <a:chOff x="0" y="0"/>
            <a:chExt cx="30840087" cy="179622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2717100"/>
            <a:ext cx="9258300" cy="55146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382"/>
              </a:lnSpc>
            </a:pPr>
            <a:r>
              <a:rPr lang="en-US" sz="3844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Our project focuses on developing a sentiment analysis model to classify tweets into positive and negative categories. </a:t>
            </a:r>
          </a:p>
          <a:p>
            <a:pPr algn="l">
              <a:lnSpc>
                <a:spcPts val="5382"/>
              </a:lnSpc>
            </a:pPr>
            <a:endParaRPr lang="en-US" sz="3844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algn="l">
              <a:lnSpc>
                <a:spcPts val="5382"/>
              </a:lnSpc>
            </a:pPr>
            <a:r>
              <a:rPr lang="en-US" sz="3844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By leveraging advanced machine learning techniques, we aim to provide valuable insights into public sentiment on various topics expressed through Twitter.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104900"/>
            <a:ext cx="9053966" cy="117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40"/>
              </a:lnSpc>
            </a:pPr>
            <a:r>
              <a:rPr lang="en-US" sz="80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Project Overview</a:t>
            </a:r>
          </a:p>
        </p:txBody>
      </p:sp>
      <p:pic>
        <p:nvPicPr>
          <p:cNvPr id="1034" name="Picture 10" descr="RIP Twitter: Rebranding as X Is Off to Confusing, Haphazard Start">
            <a:extLst>
              <a:ext uri="{FF2B5EF4-FFF2-40B4-BE49-F238E27FC236}">
                <a16:creationId xmlns:a16="http://schemas.microsoft.com/office/drawing/2014/main" id="{5E84B972-CF41-F241-165B-6C6460E33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9345" y="3200075"/>
            <a:ext cx="6909955" cy="38868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48460"/>
            <a:ext cx="18829229" cy="10783920"/>
            <a:chOff x="0" y="0"/>
            <a:chExt cx="25105639" cy="1437856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105613" cy="14378560"/>
            </a:xfrm>
            <a:custGeom>
              <a:avLst/>
              <a:gdLst/>
              <a:ahLst/>
              <a:cxnLst/>
              <a:rect l="l" t="t" r="r" b="b"/>
              <a:pathLst>
                <a:path w="25105613" h="14378560">
                  <a:moveTo>
                    <a:pt x="0" y="0"/>
                  </a:moveTo>
                  <a:lnTo>
                    <a:pt x="25105613" y="0"/>
                  </a:lnTo>
                  <a:lnTo>
                    <a:pt x="25105613" y="14378560"/>
                  </a:lnTo>
                  <a:lnTo>
                    <a:pt x="0" y="143785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4471" b="-24471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4651632" y="4238473"/>
            <a:ext cx="8984736" cy="1384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243404" y="5559953"/>
            <a:ext cx="7801192" cy="621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91311" y="-1277293"/>
            <a:ext cx="23130065" cy="13471670"/>
            <a:chOff x="0" y="0"/>
            <a:chExt cx="30840087" cy="179622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104900"/>
            <a:ext cx="5160271" cy="117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40"/>
              </a:lnSpc>
            </a:pPr>
            <a:r>
              <a:rPr lang="en-US" sz="80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Objectives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769025"/>
            <a:ext cx="8953500" cy="30395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014"/>
              </a:lnSpc>
            </a:pPr>
            <a:r>
              <a:rPr lang="en-US" sz="4009" b="1" dirty="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Accurate Sentiment Classification:</a:t>
            </a:r>
            <a:r>
              <a:rPr lang="en-US" sz="400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Build a robust model to accurately predict whether a tweet conveys a positive or negative sentiment.</a:t>
            </a:r>
          </a:p>
        </p:txBody>
      </p:sp>
      <p:pic>
        <p:nvPicPr>
          <p:cNvPr id="6" name="Picture 6" descr="Sentiment Analysis with Large Language Models | by Tamanna | Medium">
            <a:extLst>
              <a:ext uri="{FF2B5EF4-FFF2-40B4-BE49-F238E27FC236}">
                <a16:creationId xmlns:a16="http://schemas.microsoft.com/office/drawing/2014/main" id="{5414F7C4-3825-A0E0-55BA-6B1485999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2329597"/>
            <a:ext cx="6705600" cy="56278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91311" y="-1277293"/>
            <a:ext cx="23130065" cy="13471670"/>
            <a:chOff x="0" y="0"/>
            <a:chExt cx="30840087" cy="179622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40139" cy="17962245"/>
            </a:xfrm>
            <a:custGeom>
              <a:avLst/>
              <a:gdLst/>
              <a:ahLst/>
              <a:cxnLst/>
              <a:rect l="l" t="t" r="r" b="b"/>
              <a:pathLst>
                <a:path w="30840139" h="17962245">
                  <a:moveTo>
                    <a:pt x="0" y="0"/>
                  </a:moveTo>
                  <a:lnTo>
                    <a:pt x="30840139" y="0"/>
                  </a:lnTo>
                  <a:lnTo>
                    <a:pt x="30840139" y="17962245"/>
                  </a:lnTo>
                  <a:lnTo>
                    <a:pt x="0" y="1796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230" b="-2323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762000" y="926010"/>
            <a:ext cx="5806686" cy="117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40"/>
              </a:lnSpc>
            </a:pPr>
            <a:r>
              <a:rPr lang="en-US" sz="80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Key Benefits</a:t>
            </a:r>
          </a:p>
        </p:txBody>
      </p:sp>
      <p:pic>
        <p:nvPicPr>
          <p:cNvPr id="3074" name="Picture 2" descr="Business là gì? Khái niệm, phân loại các loại hình business hiện nay -  JobsGO Blog">
            <a:extLst>
              <a:ext uri="{FF2B5EF4-FFF2-40B4-BE49-F238E27FC236}">
                <a16:creationId xmlns:a16="http://schemas.microsoft.com/office/drawing/2014/main" id="{B2680121-5813-E2D4-ECE5-F4E93E211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9400" y="3390900"/>
            <a:ext cx="7061200" cy="39719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aphicFrame>
        <p:nvGraphicFramePr>
          <p:cNvPr id="3076" name="TextBox 5">
            <a:extLst>
              <a:ext uri="{FF2B5EF4-FFF2-40B4-BE49-F238E27FC236}">
                <a16:creationId xmlns:a16="http://schemas.microsoft.com/office/drawing/2014/main" id="{00C7AA87-77E1-DE57-14FC-E4D57C02E9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0935607"/>
              </p:ext>
            </p:extLst>
          </p:nvPr>
        </p:nvGraphicFramePr>
        <p:xfrm>
          <a:off x="533400" y="2552700"/>
          <a:ext cx="9220200" cy="6067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400245" y="-8263700"/>
            <a:ext cx="30665184" cy="26814401"/>
            <a:chOff x="0" y="0"/>
            <a:chExt cx="40886912" cy="357525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886872" cy="35752531"/>
            </a:xfrm>
            <a:custGeom>
              <a:avLst/>
              <a:gdLst/>
              <a:ahLst/>
              <a:cxnLst/>
              <a:rect l="l" t="t" r="r" b="b"/>
              <a:pathLst>
                <a:path w="40886872" h="35752531">
                  <a:moveTo>
                    <a:pt x="0" y="0"/>
                  </a:moveTo>
                  <a:lnTo>
                    <a:pt x="40886872" y="0"/>
                  </a:lnTo>
                  <a:lnTo>
                    <a:pt x="40886872" y="35752531"/>
                  </a:lnTo>
                  <a:lnTo>
                    <a:pt x="0" y="357525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481" r="-3482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3286405" y="3813077"/>
            <a:ext cx="11715191" cy="3378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99"/>
              </a:lnSpc>
            </a:pPr>
            <a:r>
              <a:rPr lang="en-US" sz="12999" spc="-545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Dataset Description: Sentiment 140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058792">
            <a:off x="-3713222" y="-11338632"/>
            <a:ext cx="24776057" cy="21956875"/>
            <a:chOff x="0" y="0"/>
            <a:chExt cx="33034743" cy="292758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34731" cy="29275785"/>
            </a:xfrm>
            <a:custGeom>
              <a:avLst/>
              <a:gdLst/>
              <a:ahLst/>
              <a:cxnLst/>
              <a:rect l="l" t="t" r="r" b="b"/>
              <a:pathLst>
                <a:path w="33034731" h="29275785">
                  <a:moveTo>
                    <a:pt x="0" y="0"/>
                  </a:moveTo>
                  <a:lnTo>
                    <a:pt x="33034731" y="0"/>
                  </a:lnTo>
                  <a:lnTo>
                    <a:pt x="33034731" y="29275785"/>
                  </a:lnTo>
                  <a:lnTo>
                    <a:pt x="0" y="2927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18" b="-2318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162050"/>
            <a:ext cx="4686757" cy="1079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Overview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09524" y="2606498"/>
            <a:ext cx="9382275" cy="5615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99"/>
              </a:lnSpc>
            </a:pPr>
            <a:r>
              <a:rPr lang="en-US" sz="4142" dirty="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The Sentiment140 dataset is a comprehensive collection of 1,600,000 tweets extracted using the Twitter API. </a:t>
            </a:r>
          </a:p>
          <a:p>
            <a:pPr algn="l">
              <a:lnSpc>
                <a:spcPts val="3728"/>
              </a:lnSpc>
            </a:pPr>
            <a:endParaRPr lang="en-US" sz="4142" dirty="0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5799"/>
              </a:lnSpc>
            </a:pPr>
            <a:r>
              <a:rPr lang="en-US" sz="4142" dirty="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It is meticulously annotated to facilitate sentiment detection, making it an invaluable resource for training and evaluating sentiment analysis models.</a:t>
            </a:r>
          </a:p>
        </p:txBody>
      </p:sp>
      <p:pic>
        <p:nvPicPr>
          <p:cNvPr id="4098" name="Picture 2" descr="The Sentiment140 Dataset: A Benchmark for Sentiment Classification | by  Mohamad Mahmood | Lexiconia | Medium">
            <a:extLst>
              <a:ext uri="{FF2B5EF4-FFF2-40B4-BE49-F238E27FC236}">
                <a16:creationId xmlns:a16="http://schemas.microsoft.com/office/drawing/2014/main" id="{0D7561A8-A706-50AF-D38E-8892E0FC0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400" y="3238500"/>
            <a:ext cx="7067550" cy="40673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058792">
            <a:off x="-3713222" y="-11338632"/>
            <a:ext cx="24776057" cy="21956875"/>
            <a:chOff x="0" y="0"/>
            <a:chExt cx="33034743" cy="292758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34731" cy="29275785"/>
            </a:xfrm>
            <a:custGeom>
              <a:avLst/>
              <a:gdLst/>
              <a:ahLst/>
              <a:cxnLst/>
              <a:rect l="l" t="t" r="r" b="b"/>
              <a:pathLst>
                <a:path w="33034731" h="29275785">
                  <a:moveTo>
                    <a:pt x="0" y="0"/>
                  </a:moveTo>
                  <a:lnTo>
                    <a:pt x="33034731" y="0"/>
                  </a:lnTo>
                  <a:lnTo>
                    <a:pt x="33034731" y="29275785"/>
                  </a:lnTo>
                  <a:lnTo>
                    <a:pt x="0" y="29275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318" b="-2318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162050"/>
            <a:ext cx="3869562" cy="1079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Context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04424" y="2613895"/>
            <a:ext cx="14340764" cy="5878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Sentiment140 dataset offers a rich set of data points for classifying sentiments expressed in tweets. Each tweet is annotated with a sentiment polarity:</a:t>
            </a:r>
          </a:p>
          <a:p>
            <a:pPr marL="690879" lvl="1" indent="-345439" algn="l">
              <a:lnSpc>
                <a:spcPts val="6047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 for negative sentiments</a:t>
            </a:r>
          </a:p>
          <a:p>
            <a:pPr marL="690879" lvl="1" indent="-345439" algn="l">
              <a:lnSpc>
                <a:spcPts val="6047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 for neutral sentiments (not used in this project)</a:t>
            </a:r>
          </a:p>
          <a:p>
            <a:pPr marL="690879" lvl="1" indent="-345439" algn="l">
              <a:lnSpc>
                <a:spcPts val="6047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4 for positive sentiments</a:t>
            </a:r>
          </a:p>
          <a:p>
            <a:pPr algn="l">
              <a:lnSpc>
                <a:spcPts val="4799"/>
              </a:lnSpc>
            </a:pPr>
            <a:endParaRPr lang="en-US" sz="319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799"/>
              </a:lnSpc>
            </a:pPr>
            <a:r>
              <a:rPr lang="en-US" sz="3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this project, we focus on binary sentiment classification, specifically distinguishing between positive and negative sentiments.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1243</Words>
  <Application>Microsoft Office PowerPoint</Application>
  <PresentationFormat>Custom</PresentationFormat>
  <Paragraphs>156</Paragraphs>
  <Slides>40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54" baseType="lpstr">
      <vt:lpstr>Glacial Indifference Bold</vt:lpstr>
      <vt:lpstr>HK Grotesk</vt:lpstr>
      <vt:lpstr>HK Grotesk Bold</vt:lpstr>
      <vt:lpstr>Cy Grotesk Grand Bold</vt:lpstr>
      <vt:lpstr>Arimo</vt:lpstr>
      <vt:lpstr>Poppins Bold</vt:lpstr>
      <vt:lpstr>Codec Pro Bold</vt:lpstr>
      <vt:lpstr>Grown</vt:lpstr>
      <vt:lpstr>Calibri</vt:lpstr>
      <vt:lpstr>Arimo Bold</vt:lpstr>
      <vt:lpstr>Codec Pro</vt:lpstr>
      <vt:lpstr>Poppins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Presentation.pptx</dc:title>
  <cp:lastModifiedBy>نبيل شريف نبيل ابراهيم درويش</cp:lastModifiedBy>
  <cp:revision>22</cp:revision>
  <dcterms:created xsi:type="dcterms:W3CDTF">2006-08-16T00:00:00Z</dcterms:created>
  <dcterms:modified xsi:type="dcterms:W3CDTF">2024-10-15T21:59:07Z</dcterms:modified>
  <dc:identifier>DAGTp-VQzjQ</dc:identifier>
</cp:coreProperties>
</file>

<file path=docProps/thumbnail.jpeg>
</file>